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7" r:id="rId2"/>
    <p:sldId id="337" r:id="rId3"/>
    <p:sldId id="336" r:id="rId4"/>
    <p:sldId id="330" r:id="rId5"/>
    <p:sldId id="338" r:id="rId6"/>
    <p:sldId id="322" r:id="rId7"/>
    <p:sldId id="339" r:id="rId8"/>
    <p:sldId id="332" r:id="rId9"/>
    <p:sldId id="333" r:id="rId10"/>
    <p:sldId id="340" r:id="rId11"/>
    <p:sldId id="335"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F454F"/>
    <a:srgbClr val="FFFFFD"/>
    <a:srgbClr val="DBD2EE"/>
    <a:srgbClr val="503500"/>
    <a:srgbClr val="462F00"/>
    <a:srgbClr val="FFFF00"/>
    <a:srgbClr val="FF9933"/>
    <a:srgbClr val="8EC89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58" autoAdjust="0"/>
  </p:normalViewPr>
  <p:slideViewPr>
    <p:cSldViewPr>
      <p:cViewPr>
        <p:scale>
          <a:sx n="66" d="100"/>
          <a:sy n="66" d="100"/>
        </p:scale>
        <p:origin x="-150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0F6E995-A528-4ADF-9E9A-B25C167FE6C3}" type="slidenum">
              <a:rPr lang="en-US"/>
              <a:pPr>
                <a:defRPr/>
              </a:pPr>
              <a:t>‹#›</a:t>
            </a:fld>
            <a:endParaRPr lang="en-US"/>
          </a:p>
        </p:txBody>
      </p:sp>
    </p:spTree>
    <p:extLst>
      <p:ext uri="{BB962C8B-B14F-4D97-AF65-F5344CB8AC3E}">
        <p14:creationId xmlns:p14="http://schemas.microsoft.com/office/powerpoint/2010/main" val="3212938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F6E995-A528-4ADF-9E9A-B25C167FE6C3}"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F6E995-A528-4ADF-9E9A-B25C167FE6C3}"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B67D0F-4BC5-403B-BA5F-DB69AD2BF4DE}" type="slidenum">
              <a:rPr lang="en-US"/>
              <a:pPr>
                <a:defRPr/>
              </a:pPr>
              <a:t>‹#›</a:t>
            </a:fld>
            <a:endParaRPr lang="en-US"/>
          </a:p>
        </p:txBody>
      </p:sp>
    </p:spTree>
    <p:extLst>
      <p:ext uri="{BB962C8B-B14F-4D97-AF65-F5344CB8AC3E}">
        <p14:creationId xmlns:p14="http://schemas.microsoft.com/office/powerpoint/2010/main" val="222975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1C1EB-C692-4F0A-A732-CE39BA3C2DC3}" type="slidenum">
              <a:rPr lang="en-US"/>
              <a:pPr>
                <a:defRPr/>
              </a:pPr>
              <a:t>‹#›</a:t>
            </a:fld>
            <a:endParaRPr lang="en-US"/>
          </a:p>
        </p:txBody>
      </p:sp>
    </p:spTree>
    <p:extLst>
      <p:ext uri="{BB962C8B-B14F-4D97-AF65-F5344CB8AC3E}">
        <p14:creationId xmlns:p14="http://schemas.microsoft.com/office/powerpoint/2010/main" val="320201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7D508C-115A-4CBF-AE1B-B1C87B66B8F2}" type="slidenum">
              <a:rPr lang="en-US"/>
              <a:pPr>
                <a:defRPr/>
              </a:pPr>
              <a:t>‹#›</a:t>
            </a:fld>
            <a:endParaRPr lang="en-US"/>
          </a:p>
        </p:txBody>
      </p:sp>
    </p:spTree>
    <p:extLst>
      <p:ext uri="{BB962C8B-B14F-4D97-AF65-F5344CB8AC3E}">
        <p14:creationId xmlns:p14="http://schemas.microsoft.com/office/powerpoint/2010/main" val="349938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4971E4-711C-42D9-AD30-8751C792FC58}" type="slidenum">
              <a:rPr lang="en-US"/>
              <a:pPr>
                <a:defRPr/>
              </a:pPr>
              <a:t>‹#›</a:t>
            </a:fld>
            <a:endParaRPr lang="en-US"/>
          </a:p>
        </p:txBody>
      </p:sp>
    </p:spTree>
    <p:extLst>
      <p:ext uri="{BB962C8B-B14F-4D97-AF65-F5344CB8AC3E}">
        <p14:creationId xmlns:p14="http://schemas.microsoft.com/office/powerpoint/2010/main" val="1456539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F457A5-0889-493B-A234-049154926617}" type="slidenum">
              <a:rPr lang="en-US"/>
              <a:pPr>
                <a:defRPr/>
              </a:pPr>
              <a:t>‹#›</a:t>
            </a:fld>
            <a:endParaRPr lang="en-US"/>
          </a:p>
        </p:txBody>
      </p:sp>
    </p:spTree>
    <p:extLst>
      <p:ext uri="{BB962C8B-B14F-4D97-AF65-F5344CB8AC3E}">
        <p14:creationId xmlns:p14="http://schemas.microsoft.com/office/powerpoint/2010/main" val="3730559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5D7FC5-4652-450D-B357-DF2B63D67C1E}" type="slidenum">
              <a:rPr lang="en-US"/>
              <a:pPr>
                <a:defRPr/>
              </a:pPr>
              <a:t>‹#›</a:t>
            </a:fld>
            <a:endParaRPr lang="en-US"/>
          </a:p>
        </p:txBody>
      </p:sp>
    </p:spTree>
    <p:extLst>
      <p:ext uri="{BB962C8B-B14F-4D97-AF65-F5344CB8AC3E}">
        <p14:creationId xmlns:p14="http://schemas.microsoft.com/office/powerpoint/2010/main" val="3950717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FC196-0575-45FA-A7DE-97746C455862}" type="slidenum">
              <a:rPr lang="en-US"/>
              <a:pPr>
                <a:defRPr/>
              </a:pPr>
              <a:t>‹#›</a:t>
            </a:fld>
            <a:endParaRPr lang="en-US"/>
          </a:p>
        </p:txBody>
      </p:sp>
    </p:spTree>
    <p:extLst>
      <p:ext uri="{BB962C8B-B14F-4D97-AF65-F5344CB8AC3E}">
        <p14:creationId xmlns:p14="http://schemas.microsoft.com/office/powerpoint/2010/main" val="276792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7666A0D-755E-4201-A7D1-F739C77D8141}" type="slidenum">
              <a:rPr lang="en-US"/>
              <a:pPr>
                <a:defRPr/>
              </a:pPr>
              <a:t>‹#›</a:t>
            </a:fld>
            <a:endParaRPr lang="en-US"/>
          </a:p>
        </p:txBody>
      </p:sp>
    </p:spTree>
    <p:extLst>
      <p:ext uri="{BB962C8B-B14F-4D97-AF65-F5344CB8AC3E}">
        <p14:creationId xmlns:p14="http://schemas.microsoft.com/office/powerpoint/2010/main" val="384111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DDF91-6597-4B0E-B623-EF0660C279EC}" type="slidenum">
              <a:rPr lang="en-US"/>
              <a:pPr>
                <a:defRPr/>
              </a:pPr>
              <a:t>‹#›</a:t>
            </a:fld>
            <a:endParaRPr lang="en-US"/>
          </a:p>
        </p:txBody>
      </p:sp>
    </p:spTree>
    <p:extLst>
      <p:ext uri="{BB962C8B-B14F-4D97-AF65-F5344CB8AC3E}">
        <p14:creationId xmlns:p14="http://schemas.microsoft.com/office/powerpoint/2010/main" val="408667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5514A-1E25-42AA-AC41-5C10118D854F}" type="slidenum">
              <a:rPr lang="en-US"/>
              <a:pPr>
                <a:defRPr/>
              </a:pPr>
              <a:t>‹#›</a:t>
            </a:fld>
            <a:endParaRPr lang="en-US"/>
          </a:p>
        </p:txBody>
      </p:sp>
    </p:spTree>
    <p:extLst>
      <p:ext uri="{BB962C8B-B14F-4D97-AF65-F5344CB8AC3E}">
        <p14:creationId xmlns:p14="http://schemas.microsoft.com/office/powerpoint/2010/main" val="111659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4DDDA6-BDE3-4504-8C2B-28EEEC21500A}" type="slidenum">
              <a:rPr lang="en-US"/>
              <a:pPr>
                <a:defRPr/>
              </a:pPr>
              <a:t>‹#›</a:t>
            </a:fld>
            <a:endParaRPr lang="en-US"/>
          </a:p>
        </p:txBody>
      </p:sp>
    </p:spTree>
    <p:extLst>
      <p:ext uri="{BB962C8B-B14F-4D97-AF65-F5344CB8AC3E}">
        <p14:creationId xmlns:p14="http://schemas.microsoft.com/office/powerpoint/2010/main" val="49598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21A072-79A1-45F9-87C8-CF1D0757CE87}" type="slidenum">
              <a:rPr lang="en-US"/>
              <a:pPr>
                <a:defRPr/>
              </a:pPr>
              <a:t>‹#›</a:t>
            </a:fld>
            <a:endParaRPr lang="en-US"/>
          </a:p>
        </p:txBody>
      </p:sp>
    </p:spTree>
    <p:extLst>
      <p:ext uri="{BB962C8B-B14F-4D97-AF65-F5344CB8AC3E}">
        <p14:creationId xmlns:p14="http://schemas.microsoft.com/office/powerpoint/2010/main" val="302270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3E8600-4217-4F84-A151-A4A8B166CA2E}" type="slidenum">
              <a:rPr lang="en-US"/>
              <a:pPr>
                <a:defRPr/>
              </a:pPr>
              <a:t>‹#›</a:t>
            </a:fld>
            <a:endParaRPr lang="en-US"/>
          </a:p>
        </p:txBody>
      </p:sp>
    </p:spTree>
    <p:extLst>
      <p:ext uri="{BB962C8B-B14F-4D97-AF65-F5344CB8AC3E}">
        <p14:creationId xmlns:p14="http://schemas.microsoft.com/office/powerpoint/2010/main" val="234699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AEB94E-E228-41CA-B14C-12A995A83F12}" type="slidenum">
              <a:rPr lang="en-US"/>
              <a:pPr>
                <a:defRPr/>
              </a:pPr>
              <a:t>‹#›</a:t>
            </a:fld>
            <a:endParaRPr lang="en-US"/>
          </a:p>
        </p:txBody>
      </p:sp>
    </p:spTree>
    <p:extLst>
      <p:ext uri="{BB962C8B-B14F-4D97-AF65-F5344CB8AC3E}">
        <p14:creationId xmlns:p14="http://schemas.microsoft.com/office/powerpoint/2010/main" val="90454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8318C2-EC6E-4560-8881-53DBA5905361}" type="slidenum">
              <a:rPr lang="en-US"/>
              <a:pPr>
                <a:defRPr/>
              </a:pPr>
              <a:t>‹#›</a:t>
            </a:fld>
            <a:endParaRPr lang="en-US"/>
          </a:p>
        </p:txBody>
      </p:sp>
    </p:spTree>
    <p:extLst>
      <p:ext uri="{BB962C8B-B14F-4D97-AF65-F5344CB8AC3E}">
        <p14:creationId xmlns:p14="http://schemas.microsoft.com/office/powerpoint/2010/main" val="287241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03A3E-3FD8-421F-A09C-D9DFE9CC65D0}" type="slidenum">
              <a:rPr lang="en-US"/>
              <a:pPr>
                <a:defRPr/>
              </a:pPr>
              <a:t>‹#›</a:t>
            </a:fld>
            <a:endParaRPr lang="en-US"/>
          </a:p>
        </p:txBody>
      </p:sp>
    </p:spTree>
    <p:extLst>
      <p:ext uri="{BB962C8B-B14F-4D97-AF65-F5344CB8AC3E}">
        <p14:creationId xmlns:p14="http://schemas.microsoft.com/office/powerpoint/2010/main" val="421236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0DCA50D-2DAE-413F-90F7-098D3689CD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g.ac.rs/unifood"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unifood.rect.bg.ac.r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nifood.rect.bg.ac.r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mailto:unifood@rect.bg.ac.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unifood.rect.bg.ac.r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chemeClr val="bg1">
              <a:alpha val="51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0" y="457200"/>
            <a:ext cx="9144000" cy="584775"/>
          </a:xfrm>
          <a:prstGeom prst="rect">
            <a:avLst/>
          </a:prstGeom>
          <a:solidFill>
            <a:schemeClr val="bg2">
              <a:lumMod val="50000"/>
              <a:alpha val="88000"/>
            </a:schemeClr>
          </a:solidFill>
        </p:spPr>
        <p:txBody>
          <a:bodyPr wrap="square" rtlCol="0">
            <a:spAutoFit/>
          </a:bodyPr>
          <a:lstStyle/>
          <a:p>
            <a:pPr algn="ctr"/>
            <a:r>
              <a:rPr lang="en-US" sz="3200" b="1" dirty="0" smtClean="0">
                <a:solidFill>
                  <a:srgbClr val="FFCC66"/>
                </a:solidFill>
                <a:latin typeface="+mj-lt"/>
              </a:rPr>
              <a:t>FIRST ANNOUNCEMENT</a:t>
            </a:r>
            <a:endParaRPr lang="en-US" sz="3200" b="1" dirty="0">
              <a:solidFill>
                <a:srgbClr val="FFCC66"/>
              </a:solidFill>
              <a:latin typeface="+mj-lt"/>
            </a:endParaRPr>
          </a:p>
        </p:txBody>
      </p:sp>
      <p:pic>
        <p:nvPicPr>
          <p:cNvPr id="47108" name="Picture 4" descr="210th Anniverrsary"/>
          <p:cNvPicPr>
            <a:picLocks noChangeAspect="1" noChangeArrowheads="1"/>
          </p:cNvPicPr>
          <p:nvPr/>
        </p:nvPicPr>
        <p:blipFill>
          <a:blip r:embed="rId3" cstate="print"/>
          <a:srcRect/>
          <a:stretch>
            <a:fillRect/>
          </a:stretch>
        </p:blipFill>
        <p:spPr bwMode="auto">
          <a:xfrm>
            <a:off x="7239000" y="4648200"/>
            <a:ext cx="1693144" cy="1925954"/>
          </a:xfrm>
          <a:prstGeom prst="rect">
            <a:avLst/>
          </a:prstGeom>
          <a:solidFill>
            <a:schemeClr val="bg2">
              <a:lumMod val="50000"/>
            </a:schemeClr>
          </a:solidFill>
          <a:ln>
            <a:noFill/>
          </a:ln>
          <a:effectLst>
            <a:softEdge rad="112500"/>
          </a:effectLst>
        </p:spPr>
      </p:pic>
      <p:pic>
        <p:nvPicPr>
          <p:cNvPr id="47110" name="Picture 6" descr="Unifood"/>
          <p:cNvPicPr>
            <a:picLocks noChangeAspect="1" noChangeArrowheads="1"/>
          </p:cNvPicPr>
          <p:nvPr/>
        </p:nvPicPr>
        <p:blipFill>
          <a:blip r:embed="rId4" cstate="print"/>
          <a:stretch>
            <a:fillRect/>
          </a:stretch>
        </p:blipFill>
        <p:spPr bwMode="auto">
          <a:xfrm>
            <a:off x="304800" y="4800600"/>
            <a:ext cx="1280578" cy="1636295"/>
          </a:xfrm>
          <a:prstGeom prst="roundRect">
            <a:avLst>
              <a:gd name="adj" fmla="val 8594"/>
            </a:avLst>
          </a:prstGeom>
          <a:solidFill>
            <a:schemeClr val="bg2">
              <a:lumMod val="50000"/>
            </a:schemeClr>
          </a:solidFill>
          <a:ln>
            <a:noFill/>
          </a:ln>
          <a:effectLst>
            <a:reflection blurRad="12700" stA="38000" endPos="28000" dist="5000" dir="5400000" sy="-100000" algn="bl" rotWithShape="0"/>
          </a:effectLst>
        </p:spPr>
      </p:pic>
      <p:sp>
        <p:nvSpPr>
          <p:cNvPr id="3" name="Rectangle 2"/>
          <p:cNvSpPr/>
          <p:nvPr/>
        </p:nvSpPr>
        <p:spPr>
          <a:xfrm>
            <a:off x="2743200" y="4736068"/>
            <a:ext cx="3581400" cy="369332"/>
          </a:xfrm>
          <a:prstGeom prst="rect">
            <a:avLst/>
          </a:prstGeom>
          <a:solidFill>
            <a:schemeClr val="bg2">
              <a:lumMod val="50000"/>
              <a:alpha val="78000"/>
            </a:schemeClr>
          </a:solidFill>
        </p:spPr>
        <p:txBody>
          <a:bodyPr wrap="square">
            <a:spAutoFit/>
          </a:bodyPr>
          <a:lstStyle/>
          <a:p>
            <a:pPr algn="ctr"/>
            <a:r>
              <a:rPr lang="en-US" dirty="0">
                <a:solidFill>
                  <a:srgbClr val="FFCC66"/>
                </a:solidFill>
                <a:latin typeface="+mj-lt"/>
              </a:rPr>
              <a:t>October 5-6 2018 , Belgrade</a:t>
            </a:r>
          </a:p>
        </p:txBody>
      </p:sp>
      <p:sp>
        <p:nvSpPr>
          <p:cNvPr id="11" name="TextBox 10"/>
          <p:cNvSpPr txBox="1"/>
          <p:nvPr/>
        </p:nvSpPr>
        <p:spPr>
          <a:xfrm>
            <a:off x="1828800" y="1600200"/>
            <a:ext cx="5410200" cy="1446550"/>
          </a:xfrm>
          <a:prstGeom prst="rect">
            <a:avLst/>
          </a:prstGeom>
          <a:solidFill>
            <a:schemeClr val="bg2">
              <a:lumMod val="50000"/>
              <a:alpha val="78000"/>
            </a:schemeClr>
          </a:solid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mn-lt"/>
              </a:rPr>
              <a:t>1</a:t>
            </a:r>
            <a:r>
              <a:rPr lang="en-US" sz="4400" b="1" baseline="30000" dirty="0" smtClean="0">
                <a:solidFill>
                  <a:schemeClr val="bg1"/>
                </a:solidFill>
                <a:effectLst>
                  <a:outerShdw blurRad="38100" dist="38100" dir="2700000" algn="tl">
                    <a:srgbClr val="000000">
                      <a:alpha val="43137"/>
                    </a:srgbClr>
                  </a:outerShdw>
                </a:effectLst>
                <a:latin typeface="+mn-lt"/>
              </a:rPr>
              <a:t>st</a:t>
            </a:r>
            <a:r>
              <a:rPr lang="en-US" sz="4400" b="1" dirty="0" smtClean="0">
                <a:solidFill>
                  <a:schemeClr val="bg1"/>
                </a:solidFill>
                <a:effectLst>
                  <a:outerShdw blurRad="38100" dist="38100" dir="2700000" algn="tl">
                    <a:srgbClr val="000000">
                      <a:alpha val="43137"/>
                    </a:srgbClr>
                  </a:outerShdw>
                </a:effectLst>
                <a:latin typeface="+mn-lt"/>
              </a:rPr>
              <a:t> UNIFood </a:t>
            </a:r>
          </a:p>
          <a:p>
            <a:pPr algn="ctr"/>
            <a:r>
              <a:rPr lang="en-US" sz="4400" b="1" dirty="0" smtClean="0">
                <a:solidFill>
                  <a:schemeClr val="bg1"/>
                </a:solidFill>
                <a:effectLst>
                  <a:outerShdw blurRad="38100" dist="38100" dir="2700000" algn="tl">
                    <a:srgbClr val="000000">
                      <a:alpha val="43137"/>
                    </a:srgbClr>
                  </a:outerShdw>
                </a:effectLst>
                <a:latin typeface="+mn-lt"/>
              </a:rPr>
              <a:t>Conference</a:t>
            </a:r>
          </a:p>
        </p:txBody>
      </p:sp>
      <p:sp>
        <p:nvSpPr>
          <p:cNvPr id="12" name="TextBox 11"/>
          <p:cNvSpPr txBox="1"/>
          <p:nvPr/>
        </p:nvSpPr>
        <p:spPr>
          <a:xfrm>
            <a:off x="1828800" y="3048000"/>
            <a:ext cx="5410200" cy="1569660"/>
          </a:xfrm>
          <a:prstGeom prst="rect">
            <a:avLst/>
          </a:prstGeom>
          <a:solidFill>
            <a:schemeClr val="bg2">
              <a:lumMod val="50000"/>
              <a:alpha val="78000"/>
            </a:schemeClr>
          </a:solidFill>
        </p:spPr>
        <p:txBody>
          <a:bodyPr wrap="square" rtlCol="0">
            <a:spAutoFit/>
          </a:bodyPr>
          <a:lstStyle/>
          <a:p>
            <a:pPr algn="ctr"/>
            <a:r>
              <a:rPr lang="en-US" sz="3200" dirty="0" smtClean="0">
                <a:solidFill>
                  <a:srgbClr val="FFCC66"/>
                </a:solidFill>
                <a:latin typeface="+mn-lt"/>
              </a:rPr>
              <a:t>University of Belgrade </a:t>
            </a:r>
          </a:p>
          <a:p>
            <a:pPr algn="ctr"/>
            <a:r>
              <a:rPr lang="en-US" sz="3200" dirty="0" smtClean="0">
                <a:solidFill>
                  <a:srgbClr val="FFCC66"/>
                </a:solidFill>
                <a:latin typeface="+mn-lt"/>
              </a:rPr>
              <a:t>210</a:t>
            </a:r>
            <a:r>
              <a:rPr lang="en-US" sz="3200" baseline="30000" dirty="0" smtClean="0">
                <a:solidFill>
                  <a:srgbClr val="FFCC66"/>
                </a:solidFill>
                <a:latin typeface="+mn-lt"/>
              </a:rPr>
              <a:t>th</a:t>
            </a:r>
            <a:endParaRPr lang="en-US" sz="3200" dirty="0" smtClean="0">
              <a:solidFill>
                <a:srgbClr val="FFCC66"/>
              </a:solidFill>
              <a:latin typeface="+mn-lt"/>
            </a:endParaRPr>
          </a:p>
          <a:p>
            <a:pPr algn="ctr"/>
            <a:r>
              <a:rPr lang="en-US" sz="3200" dirty="0" smtClean="0">
                <a:solidFill>
                  <a:srgbClr val="FFCC66"/>
                </a:solidFill>
                <a:latin typeface="+mn-lt"/>
              </a:rPr>
              <a:t> Anniversary</a:t>
            </a:r>
            <a:endParaRPr lang="en-US" sz="3200" dirty="0">
              <a:solidFill>
                <a:srgbClr val="FFCC66"/>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na\Documents\my documents sa psla\tesic\slike za sajt\Vino tvrdjava.jpg"/>
          <p:cNvPicPr>
            <a:picLocks noChangeAspect="1" noChangeArrowheads="1"/>
          </p:cNvPicPr>
          <p:nvPr/>
        </p:nvPicPr>
        <p:blipFill>
          <a:blip r:embed="rId2" cstate="print"/>
          <a:srcRect/>
          <a:stretch>
            <a:fillRect/>
          </a:stretch>
        </p:blipFill>
        <p:spPr bwMode="auto">
          <a:xfrm>
            <a:off x="0" y="-76200"/>
            <a:ext cx="9144000" cy="6886575"/>
          </a:xfrm>
          <a:prstGeom prst="rect">
            <a:avLst/>
          </a:prstGeom>
          <a:noFill/>
        </p:spPr>
      </p:pic>
      <p:sp>
        <p:nvSpPr>
          <p:cNvPr id="5" name="TextBox 4"/>
          <p:cNvSpPr txBox="1"/>
          <p:nvPr/>
        </p:nvSpPr>
        <p:spPr>
          <a:xfrm>
            <a:off x="228600" y="43726"/>
            <a:ext cx="4343400" cy="6786473"/>
          </a:xfrm>
          <a:prstGeom prst="rect">
            <a:avLst/>
          </a:prstGeom>
          <a:solidFill>
            <a:schemeClr val="bg2">
              <a:lumMod val="50000"/>
              <a:alpha val="87000"/>
            </a:schemeClr>
          </a:solidFill>
          <a:ln>
            <a:noFill/>
          </a:ln>
          <a:effectLst/>
          <a:scene3d>
            <a:camera prst="orthographicFront">
              <a:rot lat="0" lon="0" rev="0"/>
            </a:camera>
            <a:lightRig rig="balanced" dir="t">
              <a:rot lat="0" lon="0" rev="8700000"/>
            </a:lightRig>
          </a:scene3d>
          <a:sp3d/>
        </p:spPr>
        <p:txBody>
          <a:bodyPr wrap="square" rtlCol="0">
            <a:spAutoFit/>
          </a:bodyPr>
          <a:lstStyle/>
          <a:p>
            <a:r>
              <a:rPr lang="en-US" b="1" dirty="0" smtClean="0">
                <a:solidFill>
                  <a:srgbClr val="FFC000"/>
                </a:solidFill>
                <a:latin typeface="+mj-lt"/>
              </a:rPr>
              <a:t>Scientific committee</a:t>
            </a:r>
          </a:p>
          <a:p>
            <a:endParaRPr lang="vi-VN" sz="1400" b="1" dirty="0" smtClean="0">
              <a:solidFill>
                <a:srgbClr val="FFC000"/>
              </a:solidFill>
            </a:endParaRPr>
          </a:p>
          <a:p>
            <a:r>
              <a:rPr lang="vi-VN" sz="1100" dirty="0" smtClean="0">
                <a:solidFill>
                  <a:srgbClr val="FFC000"/>
                </a:solidFill>
              </a:rPr>
              <a:t>Dr. Marina Soković - Institute for Biological Research "Siniša Stanković", Chair</a:t>
            </a:r>
          </a:p>
          <a:p>
            <a:r>
              <a:rPr lang="vi-VN" sz="1100" dirty="0" smtClean="0">
                <a:solidFill>
                  <a:srgbClr val="FFC000"/>
                </a:solidFill>
              </a:rPr>
              <a:t>Prof. Dr. Vladimir Bumbaširević - School of Medicine</a:t>
            </a:r>
          </a:p>
          <a:p>
            <a:r>
              <a:rPr lang="vi-VN" sz="1100" dirty="0" smtClean="0">
                <a:solidFill>
                  <a:srgbClr val="FFC000"/>
                </a:solidFill>
              </a:rPr>
              <a:t>Prof. Dr. Živoslav Tešić - Faculty of Chemistry</a:t>
            </a:r>
          </a:p>
          <a:p>
            <a:r>
              <a:rPr lang="vi-VN" sz="1100" dirty="0" smtClean="0">
                <a:solidFill>
                  <a:srgbClr val="FFC000"/>
                </a:solidFill>
              </a:rPr>
              <a:t>Prof. Dr. Mirjana Pešić - Faculty of Agriculture</a:t>
            </a:r>
          </a:p>
          <a:p>
            <a:r>
              <a:rPr lang="vi-VN" sz="1100" dirty="0" smtClean="0">
                <a:solidFill>
                  <a:srgbClr val="FFC000"/>
                </a:solidFill>
              </a:rPr>
              <a:t>Prof. Dr. Ljiljana Mojović - Faculty of Technology and Metallurgy</a:t>
            </a:r>
          </a:p>
          <a:p>
            <a:r>
              <a:rPr lang="vi-VN" sz="1100" dirty="0" smtClean="0">
                <a:solidFill>
                  <a:srgbClr val="FFC000"/>
                </a:solidFill>
              </a:rPr>
              <a:t>Prof. Dr. Jelena Lozo - Faculty of Biology</a:t>
            </a:r>
          </a:p>
          <a:p>
            <a:r>
              <a:rPr lang="vi-VN" sz="1100" dirty="0" smtClean="0">
                <a:solidFill>
                  <a:srgbClr val="FFC000"/>
                </a:solidFill>
              </a:rPr>
              <a:t>Prof. Dr. Ljiljana Gojković-Bukarica - School of Medicine</a:t>
            </a:r>
          </a:p>
          <a:p>
            <a:r>
              <a:rPr lang="vi-VN" sz="1100" dirty="0" smtClean="0">
                <a:solidFill>
                  <a:srgbClr val="FFC000"/>
                </a:solidFill>
              </a:rPr>
              <a:t>Dr. Dragana Stanić-Vučinić - Faculty of Chemistry</a:t>
            </a:r>
          </a:p>
          <a:p>
            <a:r>
              <a:rPr lang="vi-VN" sz="1100" dirty="0" smtClean="0">
                <a:solidFill>
                  <a:srgbClr val="FFC000"/>
                </a:solidFill>
              </a:rPr>
              <a:t>Prof. Dr. Bojana Vidović - Faculty of Pharmacy</a:t>
            </a:r>
            <a:endParaRPr lang="en-US" sz="1100" dirty="0" smtClean="0">
              <a:solidFill>
                <a:srgbClr val="FFC000"/>
              </a:solidFill>
            </a:endParaRPr>
          </a:p>
          <a:p>
            <a:r>
              <a:rPr lang="en-US" sz="1100" dirty="0" smtClean="0">
                <a:solidFill>
                  <a:srgbClr val="FFC000"/>
                </a:solidFill>
              </a:rPr>
              <a:t>Prof. Dr </a:t>
            </a:r>
            <a:r>
              <a:rPr lang="en-US" sz="1100" dirty="0" err="1" smtClean="0">
                <a:solidFill>
                  <a:srgbClr val="FFC000"/>
                </a:solidFill>
              </a:rPr>
              <a:t>Sladjana</a:t>
            </a:r>
            <a:r>
              <a:rPr lang="en-US" sz="1100" dirty="0" smtClean="0">
                <a:solidFill>
                  <a:srgbClr val="FFC000"/>
                </a:solidFill>
              </a:rPr>
              <a:t> </a:t>
            </a:r>
            <a:r>
              <a:rPr lang="en-US" sz="1100" dirty="0" err="1" smtClean="0">
                <a:solidFill>
                  <a:srgbClr val="FFC000"/>
                </a:solidFill>
              </a:rPr>
              <a:t>Sobajic</a:t>
            </a:r>
            <a:r>
              <a:rPr lang="vi-VN" sz="1100" dirty="0" smtClean="0">
                <a:solidFill>
                  <a:srgbClr val="FFC000"/>
                </a:solidFill>
              </a:rPr>
              <a:t> - Faculty of Pharmacy</a:t>
            </a:r>
          </a:p>
          <a:p>
            <a:r>
              <a:rPr lang="vi-VN" sz="1100" dirty="0" smtClean="0">
                <a:solidFill>
                  <a:srgbClr val="FFC000"/>
                </a:solidFill>
              </a:rPr>
              <a:t>Prof. Dr. Slavica Todić - Faculty of Agriculture</a:t>
            </a:r>
          </a:p>
          <a:p>
            <a:r>
              <a:rPr lang="vi-VN" sz="1100" dirty="0" smtClean="0">
                <a:solidFill>
                  <a:srgbClr val="FFC000"/>
                </a:solidFill>
              </a:rPr>
              <a:t>Prof. Dr. Dušanka Milojković-Opsenica - Faculty of Chemistry</a:t>
            </a:r>
          </a:p>
          <a:p>
            <a:r>
              <a:rPr lang="vi-VN" sz="1100" dirty="0" smtClean="0">
                <a:solidFill>
                  <a:srgbClr val="FFC000"/>
                </a:solidFill>
              </a:rPr>
              <a:t>Prof. Dr. Andreja Rajković - Faculty of Agriculture</a:t>
            </a:r>
          </a:p>
          <a:p>
            <a:r>
              <a:rPr lang="vi-VN" sz="1100" dirty="0" smtClean="0">
                <a:solidFill>
                  <a:srgbClr val="FFC000"/>
                </a:solidFill>
              </a:rPr>
              <a:t>Prof. Dr. Nikola Tomić - Faculty of Agriculture</a:t>
            </a:r>
          </a:p>
          <a:p>
            <a:r>
              <a:rPr lang="vi-VN" sz="1100" dirty="0" smtClean="0">
                <a:solidFill>
                  <a:srgbClr val="FFC000"/>
                </a:solidFill>
              </a:rPr>
              <a:t>Prof. Dr. Viktor Nedović - Faculty of Agriculture</a:t>
            </a:r>
          </a:p>
          <a:p>
            <a:r>
              <a:rPr lang="vi-VN" sz="1100" dirty="0" smtClean="0">
                <a:solidFill>
                  <a:srgbClr val="FFC000"/>
                </a:solidFill>
              </a:rPr>
              <a:t>Prof. Dr. Miomir Nikšić - Faculty of Agriculture</a:t>
            </a:r>
          </a:p>
          <a:p>
            <a:r>
              <a:rPr lang="vi-VN" sz="1100" dirty="0" smtClean="0">
                <a:solidFill>
                  <a:srgbClr val="FFC000"/>
                </a:solidFill>
              </a:rPr>
              <a:t>Prof. Dr. Branko Bugarski - Faculty of Technology and Metallurgy</a:t>
            </a:r>
          </a:p>
          <a:p>
            <a:r>
              <a:rPr lang="vi-VN" sz="1100" dirty="0" smtClean="0">
                <a:solidFill>
                  <a:srgbClr val="FFC000"/>
                </a:solidFill>
              </a:rPr>
              <a:t>Dr. Nataša Golić - Institute of Molecular Genetics and Genetic Engineering</a:t>
            </a:r>
          </a:p>
          <a:p>
            <a:r>
              <a:rPr lang="vi-VN" sz="1100" dirty="0" smtClean="0">
                <a:solidFill>
                  <a:srgbClr val="FFC000"/>
                </a:solidFill>
              </a:rPr>
              <a:t>Prof. Dr. Ivan Stanković - Faculty of Pharmacy</a:t>
            </a:r>
          </a:p>
          <a:p>
            <a:r>
              <a:rPr lang="vi-VN" sz="1100" dirty="0" smtClean="0">
                <a:solidFill>
                  <a:srgbClr val="FFC000"/>
                </a:solidFill>
              </a:rPr>
              <a:t>Prof. Dr. Jagoda Jorga - School of Medicine</a:t>
            </a:r>
          </a:p>
          <a:p>
            <a:r>
              <a:rPr lang="vi-VN" sz="1100" dirty="0" smtClean="0">
                <a:solidFill>
                  <a:srgbClr val="FFC000"/>
                </a:solidFill>
              </a:rPr>
              <a:t>Prof. Dr. Nebojša Lalić - School of Medicine</a:t>
            </a:r>
          </a:p>
          <a:p>
            <a:r>
              <a:rPr lang="vi-VN" sz="1100" dirty="0" smtClean="0">
                <a:solidFill>
                  <a:srgbClr val="FFC000"/>
                </a:solidFill>
              </a:rPr>
              <a:t>Dr. Miroslav Novaković - Institute of Chemistry, Technology and Metallurgy</a:t>
            </a:r>
          </a:p>
          <a:p>
            <a:r>
              <a:rPr lang="vi-VN" sz="1100" dirty="0" smtClean="0">
                <a:solidFill>
                  <a:srgbClr val="FFC000"/>
                </a:solidFill>
              </a:rPr>
              <a:t>Dr. Uroš Anđelković - Institute of Chemistry, Technology and Metallurgy</a:t>
            </a:r>
          </a:p>
          <a:p>
            <a:r>
              <a:rPr lang="vi-VN" sz="1100" dirty="0" smtClean="0">
                <a:solidFill>
                  <a:srgbClr val="FFC000"/>
                </a:solidFill>
              </a:rPr>
              <a:t>Dr. Danijela Mišić - Institute for Biological Research "Siniša Stanković"</a:t>
            </a:r>
          </a:p>
          <a:p>
            <a:r>
              <a:rPr lang="vi-VN" sz="1100" dirty="0" smtClean="0">
                <a:solidFill>
                  <a:srgbClr val="FFC000"/>
                </a:solidFill>
              </a:rPr>
              <a:t>Dr. Vuk Maksimović - Institute for Multidisciplinary Research</a:t>
            </a:r>
          </a:p>
          <a:p>
            <a:r>
              <a:rPr lang="vi-VN" sz="1100" dirty="0" smtClean="0">
                <a:solidFill>
                  <a:srgbClr val="FFC000"/>
                </a:solidFill>
              </a:rPr>
              <a:t>Dr. Nevena Mihailović-Stanojević - Institute for Medical Research</a:t>
            </a:r>
          </a:p>
          <a:p>
            <a:pPr algn="just"/>
            <a:r>
              <a:rPr lang="vi-VN" sz="1100" dirty="0" smtClean="0">
                <a:solidFill>
                  <a:srgbClr val="FFC000"/>
                </a:solidFill>
              </a:rPr>
              <a:t>Prof. Dr. Jevrosima Stevanović - Faculty of Veterinary Medicine</a:t>
            </a:r>
          </a:p>
          <a:p>
            <a:pPr algn="just"/>
            <a:r>
              <a:rPr lang="vi-VN" sz="1100" dirty="0" smtClean="0">
                <a:solidFill>
                  <a:srgbClr val="FFC000"/>
                </a:solidFill>
              </a:rPr>
              <a:t>Veljko Jovanović - Director of Chamber of Commerce and Industry of Serbia</a:t>
            </a:r>
          </a:p>
          <a:p>
            <a:r>
              <a:rPr lang="vi-VN" sz="1100" dirty="0" smtClean="0">
                <a:solidFill>
                  <a:srgbClr val="FFC000"/>
                </a:solidFill>
              </a:rPr>
              <a:t>Aleksandar Bogunović - Secretary of Chamber of Commerce and Industry of Serbia</a:t>
            </a:r>
            <a:endParaRPr lang="en-US" sz="1100" b="1" dirty="0" smtClean="0">
              <a:solidFill>
                <a:srgbClr val="FFC000"/>
              </a:solidFill>
              <a:latin typeface="+mj-lt"/>
            </a:endParaRPr>
          </a:p>
        </p:txBody>
      </p:sp>
      <p:sp>
        <p:nvSpPr>
          <p:cNvPr id="6" name="TextBox 5"/>
          <p:cNvSpPr txBox="1"/>
          <p:nvPr/>
        </p:nvSpPr>
        <p:spPr>
          <a:xfrm>
            <a:off x="5940631" y="76200"/>
            <a:ext cx="3050969" cy="2677656"/>
          </a:xfrm>
          <a:prstGeom prst="rect">
            <a:avLst/>
          </a:prstGeom>
          <a:solidFill>
            <a:schemeClr val="bg2">
              <a:lumMod val="50000"/>
              <a:alpha val="87000"/>
            </a:schemeClr>
          </a:solidFill>
          <a:ln>
            <a:noFill/>
          </a:ln>
          <a:effectLst/>
          <a:scene3d>
            <a:camera prst="orthographicFront">
              <a:rot lat="0" lon="0" rev="0"/>
            </a:camera>
            <a:lightRig rig="balanced" dir="t">
              <a:rot lat="0" lon="0" rev="8700000"/>
            </a:lightRig>
          </a:scene3d>
          <a:sp3d/>
        </p:spPr>
        <p:txBody>
          <a:bodyPr wrap="square" rtlCol="0">
            <a:spAutoFit/>
          </a:bodyPr>
          <a:lstStyle/>
          <a:p>
            <a:r>
              <a:rPr lang="en-US" b="1" dirty="0" smtClean="0">
                <a:solidFill>
                  <a:srgbClr val="FFC000"/>
                </a:solidFill>
                <a:latin typeface="+mj-lt"/>
              </a:rPr>
              <a:t>Organizing committee</a:t>
            </a:r>
          </a:p>
          <a:p>
            <a:endParaRPr lang="en-US" dirty="0" smtClean="0">
              <a:solidFill>
                <a:srgbClr val="FFC000"/>
              </a:solidFill>
            </a:endParaRPr>
          </a:p>
          <a:p>
            <a:r>
              <a:rPr lang="en-US" sz="1200" dirty="0" smtClean="0">
                <a:solidFill>
                  <a:srgbClr val="FFC000"/>
                </a:solidFill>
                <a:latin typeface="+mj-lt"/>
              </a:rPr>
              <a:t>Dr. Vladimir </a:t>
            </a:r>
            <a:r>
              <a:rPr lang="en-US" sz="1200" dirty="0" err="1" smtClean="0">
                <a:solidFill>
                  <a:srgbClr val="FFC000"/>
                </a:solidFill>
                <a:latin typeface="+mj-lt"/>
              </a:rPr>
              <a:t>Mikić</a:t>
            </a:r>
            <a:endParaRPr lang="en-US" sz="1200" dirty="0" smtClean="0">
              <a:solidFill>
                <a:srgbClr val="FFC000"/>
              </a:solidFill>
              <a:latin typeface="+mj-lt"/>
            </a:endParaRPr>
          </a:p>
          <a:p>
            <a:r>
              <a:rPr lang="en-US" sz="1200" dirty="0" smtClean="0">
                <a:solidFill>
                  <a:srgbClr val="FFC000"/>
                </a:solidFill>
                <a:latin typeface="+mj-lt"/>
              </a:rPr>
              <a:t>Vladimir </a:t>
            </a:r>
            <a:r>
              <a:rPr lang="en-US" sz="1200" dirty="0" err="1" smtClean="0">
                <a:solidFill>
                  <a:srgbClr val="FFC000"/>
                </a:solidFill>
                <a:latin typeface="+mj-lt"/>
              </a:rPr>
              <a:t>Marković</a:t>
            </a:r>
            <a:endParaRPr lang="en-US" sz="1200" dirty="0" smtClean="0">
              <a:solidFill>
                <a:srgbClr val="FFC000"/>
              </a:solidFill>
              <a:latin typeface="+mj-lt"/>
            </a:endParaRPr>
          </a:p>
          <a:p>
            <a:r>
              <a:rPr lang="en-US" sz="1200" dirty="0" err="1" smtClean="0">
                <a:solidFill>
                  <a:srgbClr val="FFC000"/>
                </a:solidFill>
                <a:latin typeface="+mj-lt"/>
              </a:rPr>
              <a:t>Ivana</a:t>
            </a:r>
            <a:r>
              <a:rPr lang="en-US" sz="1200" dirty="0" smtClean="0">
                <a:solidFill>
                  <a:srgbClr val="FFC000"/>
                </a:solidFill>
                <a:latin typeface="+mj-lt"/>
              </a:rPr>
              <a:t> </a:t>
            </a:r>
            <a:r>
              <a:rPr lang="en-US" sz="1200" dirty="0" err="1" smtClean="0">
                <a:solidFill>
                  <a:srgbClr val="FFC000"/>
                </a:solidFill>
                <a:latin typeface="+mj-lt"/>
              </a:rPr>
              <a:t>Isaković</a:t>
            </a:r>
            <a:endParaRPr lang="en-US" sz="1200" dirty="0" smtClean="0">
              <a:solidFill>
                <a:srgbClr val="FFC000"/>
              </a:solidFill>
              <a:latin typeface="+mj-lt"/>
            </a:endParaRPr>
          </a:p>
          <a:p>
            <a:r>
              <a:rPr lang="en-US" sz="1200" dirty="0" smtClean="0">
                <a:solidFill>
                  <a:srgbClr val="FFC000"/>
                </a:solidFill>
                <a:latin typeface="+mj-lt"/>
              </a:rPr>
              <a:t>Dr. Ana </a:t>
            </a:r>
            <a:r>
              <a:rPr lang="en-US" sz="1200" dirty="0" err="1" smtClean="0">
                <a:solidFill>
                  <a:srgbClr val="FFC000"/>
                </a:solidFill>
                <a:latin typeface="+mj-lt"/>
              </a:rPr>
              <a:t>Jakovljević</a:t>
            </a:r>
            <a:endParaRPr lang="en-US" sz="1200" dirty="0" smtClean="0">
              <a:solidFill>
                <a:srgbClr val="FFC000"/>
              </a:solidFill>
              <a:latin typeface="+mj-lt"/>
            </a:endParaRPr>
          </a:p>
          <a:p>
            <a:r>
              <a:rPr lang="en-US" sz="1200" dirty="0" err="1" smtClean="0">
                <a:solidFill>
                  <a:srgbClr val="FFC000"/>
                </a:solidFill>
                <a:latin typeface="+mj-lt"/>
              </a:rPr>
              <a:t>Branka</a:t>
            </a:r>
            <a:r>
              <a:rPr lang="en-US" sz="1200" dirty="0" smtClean="0">
                <a:solidFill>
                  <a:srgbClr val="FFC000"/>
                </a:solidFill>
                <a:latin typeface="+mj-lt"/>
              </a:rPr>
              <a:t> </a:t>
            </a:r>
            <a:r>
              <a:rPr lang="en-US" sz="1200" dirty="0" err="1" smtClean="0">
                <a:solidFill>
                  <a:srgbClr val="FFC000"/>
                </a:solidFill>
                <a:latin typeface="+mj-lt"/>
              </a:rPr>
              <a:t>Janda-Marković</a:t>
            </a:r>
            <a:endParaRPr lang="en-US" sz="1200" dirty="0" smtClean="0">
              <a:solidFill>
                <a:srgbClr val="FFC000"/>
              </a:solidFill>
              <a:latin typeface="+mj-lt"/>
            </a:endParaRPr>
          </a:p>
          <a:p>
            <a:r>
              <a:rPr lang="en-US" sz="1200" dirty="0" smtClean="0">
                <a:solidFill>
                  <a:srgbClr val="FFC000"/>
                </a:solidFill>
                <a:latin typeface="+mj-lt"/>
              </a:rPr>
              <a:t>Nikola </a:t>
            </a:r>
            <a:r>
              <a:rPr lang="en-US" sz="1200" dirty="0" err="1" smtClean="0">
                <a:solidFill>
                  <a:srgbClr val="FFC000"/>
                </a:solidFill>
                <a:latin typeface="+mj-lt"/>
              </a:rPr>
              <a:t>Savić</a:t>
            </a:r>
            <a:endParaRPr lang="en-US" sz="1200" dirty="0" smtClean="0">
              <a:solidFill>
                <a:srgbClr val="FFC000"/>
              </a:solidFill>
              <a:latin typeface="+mj-lt"/>
            </a:endParaRPr>
          </a:p>
          <a:p>
            <a:r>
              <a:rPr lang="en-US" sz="1200" dirty="0" err="1" smtClean="0">
                <a:solidFill>
                  <a:srgbClr val="FFC000"/>
                </a:solidFill>
                <a:latin typeface="+mj-lt"/>
              </a:rPr>
              <a:t>Snežana</a:t>
            </a:r>
            <a:r>
              <a:rPr lang="en-US" sz="1200" dirty="0" smtClean="0">
                <a:solidFill>
                  <a:srgbClr val="FFC000"/>
                </a:solidFill>
                <a:latin typeface="+mj-lt"/>
              </a:rPr>
              <a:t> </a:t>
            </a:r>
            <a:r>
              <a:rPr lang="en-US" sz="1200" dirty="0" err="1" smtClean="0">
                <a:solidFill>
                  <a:srgbClr val="FFC000"/>
                </a:solidFill>
                <a:latin typeface="+mj-lt"/>
              </a:rPr>
              <a:t>Pejović</a:t>
            </a:r>
            <a:endParaRPr lang="en-US" sz="1200" dirty="0" smtClean="0">
              <a:solidFill>
                <a:srgbClr val="FFC000"/>
              </a:solidFill>
              <a:latin typeface="+mj-lt"/>
            </a:endParaRPr>
          </a:p>
          <a:p>
            <a:r>
              <a:rPr lang="en-US" sz="1200" dirty="0" smtClean="0">
                <a:solidFill>
                  <a:srgbClr val="FFC000"/>
                </a:solidFill>
                <a:latin typeface="+mj-lt"/>
              </a:rPr>
              <a:t>Daniel </a:t>
            </a:r>
            <a:r>
              <a:rPr lang="en-US" sz="1200" dirty="0" err="1" smtClean="0">
                <a:solidFill>
                  <a:srgbClr val="FFC000"/>
                </a:solidFill>
                <a:latin typeface="+mj-lt"/>
              </a:rPr>
              <a:t>Babić</a:t>
            </a:r>
            <a:endParaRPr lang="en-US" sz="1200" dirty="0" smtClean="0">
              <a:solidFill>
                <a:srgbClr val="FFC000"/>
              </a:solidFill>
              <a:latin typeface="+mj-lt"/>
            </a:endParaRPr>
          </a:p>
          <a:p>
            <a:r>
              <a:rPr lang="en-US" sz="1200" dirty="0" err="1" smtClean="0">
                <a:solidFill>
                  <a:srgbClr val="FFC000"/>
                </a:solidFill>
                <a:latin typeface="+mj-lt"/>
              </a:rPr>
              <a:t>Aleksandar</a:t>
            </a:r>
            <a:r>
              <a:rPr lang="en-US" sz="1200" dirty="0" smtClean="0">
                <a:solidFill>
                  <a:srgbClr val="FFC000"/>
                </a:solidFill>
                <a:latin typeface="+mj-lt"/>
              </a:rPr>
              <a:t> </a:t>
            </a:r>
            <a:r>
              <a:rPr lang="en-US" sz="1200" dirty="0" err="1" smtClean="0">
                <a:solidFill>
                  <a:srgbClr val="FFC000"/>
                </a:solidFill>
                <a:latin typeface="+mj-lt"/>
              </a:rPr>
              <a:t>Topalović</a:t>
            </a:r>
            <a:endParaRPr lang="en-US" sz="1200" dirty="0" smtClean="0">
              <a:solidFill>
                <a:srgbClr val="FFC000"/>
              </a:solidFill>
              <a:latin typeface="+mj-lt"/>
            </a:endParaRPr>
          </a:p>
          <a:p>
            <a:r>
              <a:rPr lang="en-US" sz="1200" dirty="0" err="1" smtClean="0">
                <a:solidFill>
                  <a:srgbClr val="FFC000"/>
                </a:solidFill>
                <a:latin typeface="+mj-lt"/>
              </a:rPr>
              <a:t>Ljiljana</a:t>
            </a:r>
            <a:r>
              <a:rPr lang="en-US" sz="1200" dirty="0" smtClean="0">
                <a:solidFill>
                  <a:srgbClr val="FFC000"/>
                </a:solidFill>
                <a:latin typeface="+mj-lt"/>
              </a:rPr>
              <a:t> </a:t>
            </a:r>
            <a:r>
              <a:rPr lang="en-US" sz="1200" dirty="0" err="1" smtClean="0">
                <a:solidFill>
                  <a:srgbClr val="FFC000"/>
                </a:solidFill>
                <a:latin typeface="+mj-lt"/>
              </a:rPr>
              <a:t>Konstantinović</a:t>
            </a:r>
            <a:endParaRPr lang="en-US" sz="1200" dirty="0" smtClean="0">
              <a:solidFill>
                <a:srgbClr val="FFC000"/>
              </a:solidFill>
              <a:latin typeface="+mj-lt"/>
            </a:endParaRPr>
          </a:p>
          <a:p>
            <a:r>
              <a:rPr lang="en-US" sz="1200" dirty="0" err="1" smtClean="0">
                <a:solidFill>
                  <a:srgbClr val="FFC000"/>
                </a:solidFill>
                <a:latin typeface="+mj-lt"/>
              </a:rPr>
              <a:t>Ljubica</a:t>
            </a:r>
            <a:r>
              <a:rPr lang="en-US" sz="1200" dirty="0" smtClean="0">
                <a:solidFill>
                  <a:srgbClr val="FFC000"/>
                </a:solidFill>
                <a:latin typeface="+mj-lt"/>
              </a:rPr>
              <a:t> </a:t>
            </a:r>
            <a:r>
              <a:rPr lang="en-US" sz="1200" dirty="0" err="1" smtClean="0">
                <a:solidFill>
                  <a:srgbClr val="FFC000"/>
                </a:solidFill>
                <a:latin typeface="+mj-lt"/>
              </a:rPr>
              <a:t>Dimitrijević</a:t>
            </a:r>
            <a:endParaRPr lang="en-US" b="1" dirty="0" smtClean="0">
              <a:solidFill>
                <a:srgbClr val="FFCC66"/>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Untitled-2.jpg"/>
          <p:cNvPicPr>
            <a:picLocks noChangeAspect="1"/>
          </p:cNvPicPr>
          <p:nvPr/>
        </p:nvPicPr>
        <p:blipFill>
          <a:blip r:embed="rId2" cstate="print"/>
          <a:stretch>
            <a:fillRect/>
          </a:stretch>
        </p:blipFill>
        <p:spPr>
          <a:xfrm>
            <a:off x="4742" y="0"/>
            <a:ext cx="9134515" cy="6858000"/>
          </a:xfrm>
          <a:prstGeom prst="rect">
            <a:avLst/>
          </a:prstGeom>
        </p:spPr>
      </p:pic>
      <p:sp>
        <p:nvSpPr>
          <p:cNvPr id="2" name="Title 1"/>
          <p:cNvSpPr>
            <a:spLocks noGrp="1"/>
          </p:cNvSpPr>
          <p:nvPr>
            <p:ph type="title"/>
          </p:nvPr>
        </p:nvSpPr>
        <p:spPr>
          <a:xfrm>
            <a:off x="381000" y="838200"/>
            <a:ext cx="8229600" cy="1143000"/>
          </a:xfrm>
        </p:spPr>
        <p:txBody>
          <a:bodyPr/>
          <a:lstStyle/>
          <a:p>
            <a:r>
              <a:rPr lang="en-US" b="1" dirty="0" smtClean="0">
                <a:solidFill>
                  <a:schemeClr val="tx1">
                    <a:lumMod val="95000"/>
                    <a:lumOff val="5000"/>
                  </a:schemeClr>
                </a:solidFill>
              </a:rPr>
              <a:t>Conference venue</a:t>
            </a:r>
            <a:br>
              <a:rPr lang="en-US" b="1" dirty="0" smtClean="0">
                <a:solidFill>
                  <a:schemeClr val="tx1">
                    <a:lumMod val="95000"/>
                    <a:lumOff val="5000"/>
                  </a:schemeClr>
                </a:solidFill>
              </a:rPr>
            </a:br>
            <a:r>
              <a:rPr lang="en-US" sz="2400" b="1" dirty="0" smtClean="0">
                <a:solidFill>
                  <a:schemeClr val="tx1">
                    <a:lumMod val="95000"/>
                    <a:lumOff val="5000"/>
                  </a:schemeClr>
                </a:solidFill>
              </a:rPr>
              <a:t>University of Belgrade Rectory</a:t>
            </a:r>
            <a:r>
              <a:rPr lang="en-US" sz="2400" dirty="0" smtClean="0">
                <a:solidFill>
                  <a:srgbClr val="FFCC66"/>
                </a:solidFill>
                <a:latin typeface="Elephant" pitchFamily="18" charset="0"/>
              </a:rPr>
              <a:t/>
            </a:r>
            <a:br>
              <a:rPr lang="en-US" sz="2400" dirty="0" smtClean="0">
                <a:solidFill>
                  <a:srgbClr val="FFCC66"/>
                </a:solidFill>
                <a:latin typeface="Elephant" pitchFamily="18" charset="0"/>
              </a:rPr>
            </a:br>
            <a:endParaRPr lang="en-US" dirty="0">
              <a:solidFill>
                <a:srgbClr val="FFCC66"/>
              </a:solidFill>
              <a:latin typeface="Elephant" pitchFamily="18" charset="0"/>
            </a:endParaRPr>
          </a:p>
        </p:txBody>
      </p:sp>
      <p:sp>
        <p:nvSpPr>
          <p:cNvPr id="4" name="TextBox 3"/>
          <p:cNvSpPr txBox="1"/>
          <p:nvPr/>
        </p:nvSpPr>
        <p:spPr>
          <a:xfrm>
            <a:off x="685800" y="1676400"/>
            <a:ext cx="7772400" cy="830997"/>
          </a:xfrm>
          <a:prstGeom prst="rect">
            <a:avLst/>
          </a:prstGeom>
          <a:noFill/>
        </p:spPr>
        <p:txBody>
          <a:bodyPr wrap="square" rtlCol="0">
            <a:spAutoFit/>
          </a:bodyPr>
          <a:lstStyle/>
          <a:p>
            <a:pPr algn="ctr"/>
            <a:r>
              <a:rPr lang="en-US" sz="1600" dirty="0" smtClean="0">
                <a:solidFill>
                  <a:schemeClr val="tx1">
                    <a:lumMod val="95000"/>
                    <a:lumOff val="5000"/>
                  </a:schemeClr>
                </a:solidFill>
                <a:latin typeface="+mj-lt"/>
              </a:rPr>
              <a:t>The Conference will take place in the congress hall and other facilities of the University of Belgrade Rectory. Important jubilee will be pointed out, </a:t>
            </a:r>
            <a:r>
              <a:rPr lang="en-US" sz="1600" b="1" dirty="0" smtClean="0">
                <a:solidFill>
                  <a:schemeClr val="tx1">
                    <a:lumMod val="95000"/>
                    <a:lumOff val="5000"/>
                  </a:schemeClr>
                </a:solidFill>
                <a:latin typeface="+mj-lt"/>
              </a:rPr>
              <a:t>210 years </a:t>
            </a:r>
            <a:r>
              <a:rPr lang="en-US" sz="1600" dirty="0" smtClean="0">
                <a:solidFill>
                  <a:schemeClr val="tx1">
                    <a:lumMod val="95000"/>
                    <a:lumOff val="5000"/>
                  </a:schemeClr>
                </a:solidFill>
                <a:latin typeface="+mj-lt"/>
              </a:rPr>
              <a:t>from the founding of the University of Belgrade</a:t>
            </a:r>
            <a:endParaRPr lang="en-US" sz="1600" dirty="0">
              <a:solidFill>
                <a:schemeClr val="tx1">
                  <a:lumMod val="95000"/>
                  <a:lumOff val="5000"/>
                </a:schemeClr>
              </a:solidFill>
              <a:latin typeface="+mj-lt"/>
            </a:endParaRPr>
          </a:p>
        </p:txBody>
      </p:sp>
      <p:pic>
        <p:nvPicPr>
          <p:cNvPr id="91138" name="Picture 2" descr="Univerzitet u Beogradu"/>
          <p:cNvPicPr>
            <a:picLocks noChangeAspect="1" noChangeArrowheads="1"/>
          </p:cNvPicPr>
          <p:nvPr/>
        </p:nvPicPr>
        <p:blipFill>
          <a:blip r:embed="rId3" cstate="print"/>
          <a:srcRect/>
          <a:stretch>
            <a:fillRect/>
          </a:stretch>
        </p:blipFill>
        <p:spPr bwMode="auto">
          <a:xfrm>
            <a:off x="1981200" y="2667000"/>
            <a:ext cx="5102225" cy="340148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2" descr="C:\Users\Marina\Documents\my documents sa psla\tesic\slike za sajt\received_10209579532556849.jpeg"/>
          <p:cNvPicPr>
            <a:picLocks noChangeAspect="1" noChangeArrowheads="1"/>
          </p:cNvPicPr>
          <p:nvPr/>
        </p:nvPicPr>
        <p:blipFill>
          <a:blip r:embed="rId2" cstate="print"/>
          <a:stretch>
            <a:fillRect/>
          </a:stretch>
        </p:blipFill>
        <p:spPr bwMode="auto">
          <a:xfrm>
            <a:off x="-222763" y="0"/>
            <a:ext cx="9513325" cy="6858000"/>
          </a:xfrm>
          <a:prstGeom prst="rect">
            <a:avLst/>
          </a:prstGeom>
          <a:solidFill>
            <a:schemeClr val="bg2">
              <a:lumMod val="50000"/>
            </a:schemeClr>
          </a:solidFill>
        </p:spPr>
      </p:pic>
      <p:sp>
        <p:nvSpPr>
          <p:cNvPr id="9" name="Rectangle 8"/>
          <p:cNvSpPr/>
          <p:nvPr/>
        </p:nvSpPr>
        <p:spPr bwMode="auto">
          <a:xfrm>
            <a:off x="-228600" y="10160"/>
            <a:ext cx="9525000" cy="6858000"/>
          </a:xfrm>
          <a:prstGeom prst="rect">
            <a:avLst/>
          </a:prstGeom>
          <a:solidFill>
            <a:schemeClr val="bg1">
              <a:alpha val="51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152400" y="375920"/>
            <a:ext cx="8839200" cy="1631216"/>
          </a:xfrm>
          <a:prstGeom prst="rect">
            <a:avLst/>
          </a:prstGeom>
          <a:solidFill>
            <a:schemeClr val="bg2">
              <a:lumMod val="50000"/>
              <a:alpha val="88000"/>
            </a:schemeClr>
          </a:solidFill>
        </p:spPr>
        <p:txBody>
          <a:bodyPr wrap="square" rtlCol="0">
            <a:spAutoFit/>
          </a:bodyPr>
          <a:lstStyle/>
          <a:p>
            <a:pPr algn="ctr"/>
            <a:r>
              <a:rPr lang="en-US" sz="2000" dirty="0" smtClean="0">
                <a:solidFill>
                  <a:srgbClr val="FFFF00"/>
                </a:solidFill>
              </a:rPr>
              <a:t>In order to celebrate the </a:t>
            </a:r>
            <a:r>
              <a:rPr lang="en-US" sz="2000" b="1" dirty="0" smtClean="0">
                <a:solidFill>
                  <a:srgbClr val="FFFF00"/>
                </a:solidFill>
              </a:rPr>
              <a:t>210</a:t>
            </a:r>
            <a:r>
              <a:rPr lang="en-US" sz="2000" b="1" baseline="30000" dirty="0" smtClean="0">
                <a:solidFill>
                  <a:srgbClr val="FFFF00"/>
                </a:solidFill>
              </a:rPr>
              <a:t>th</a:t>
            </a:r>
            <a:r>
              <a:rPr lang="en-US" sz="2000" b="1" dirty="0" smtClean="0">
                <a:solidFill>
                  <a:srgbClr val="FFFF00"/>
                </a:solidFill>
              </a:rPr>
              <a:t>  Anniversary</a:t>
            </a:r>
            <a:r>
              <a:rPr lang="en-US" sz="2000" dirty="0" smtClean="0">
                <a:solidFill>
                  <a:srgbClr val="FFFF00"/>
                </a:solidFill>
              </a:rPr>
              <a:t> of the </a:t>
            </a:r>
            <a:r>
              <a:rPr lang="en-US" sz="2000" b="1" dirty="0" smtClean="0">
                <a:solidFill>
                  <a:srgbClr val="FFFF00"/>
                </a:solidFill>
              </a:rPr>
              <a:t>University of Belgrade</a:t>
            </a:r>
            <a:r>
              <a:rPr lang="en-US" sz="2000" dirty="0" smtClean="0">
                <a:solidFill>
                  <a:srgbClr val="FFFF00"/>
                </a:solidFill>
              </a:rPr>
              <a:t>, </a:t>
            </a:r>
            <a:r>
              <a:rPr lang="en-US" sz="2000" dirty="0" smtClean="0">
                <a:solidFill>
                  <a:srgbClr val="FFFF00"/>
                </a:solidFill>
                <a:latin typeface="+mj-lt"/>
              </a:rPr>
              <a:t>we are pleased to announce </a:t>
            </a:r>
          </a:p>
          <a:p>
            <a:pPr algn="ctr"/>
            <a:r>
              <a:rPr lang="en-US" sz="2000" dirty="0" smtClean="0">
                <a:solidFill>
                  <a:srgbClr val="FFFF00"/>
                </a:solidFill>
              </a:rPr>
              <a:t> </a:t>
            </a:r>
            <a:r>
              <a:rPr lang="en-US" sz="2000" b="1" dirty="0" smtClean="0">
                <a:solidFill>
                  <a:srgbClr val="FFFF00"/>
                </a:solidFill>
              </a:rPr>
              <a:t>“UNIFOOD" Conference</a:t>
            </a:r>
            <a:r>
              <a:rPr lang="en-US" sz="2000" dirty="0" smtClean="0">
                <a:solidFill>
                  <a:srgbClr val="FFFF00"/>
                </a:solidFill>
              </a:rPr>
              <a:t> </a:t>
            </a:r>
          </a:p>
          <a:p>
            <a:pPr algn="ctr"/>
            <a:r>
              <a:rPr lang="en-US" sz="2000" dirty="0" smtClean="0">
                <a:solidFill>
                  <a:srgbClr val="FFFF00"/>
                </a:solidFill>
              </a:rPr>
              <a:t>which will be held </a:t>
            </a:r>
            <a:r>
              <a:rPr lang="en-US" sz="2000" b="1" dirty="0" smtClean="0">
                <a:solidFill>
                  <a:srgbClr val="FFFF00"/>
                </a:solidFill>
              </a:rPr>
              <a:t>October 5-6, 2018</a:t>
            </a:r>
            <a:r>
              <a:rPr lang="en-US" sz="2000" dirty="0" smtClean="0">
                <a:solidFill>
                  <a:srgbClr val="FFFF00"/>
                </a:solidFill>
              </a:rPr>
              <a:t> in Belgrade, Serbia</a:t>
            </a:r>
          </a:p>
          <a:p>
            <a:pPr algn="ctr"/>
            <a:r>
              <a:rPr lang="sr-Latn-RS" sz="2000" dirty="0" smtClean="0">
                <a:solidFill>
                  <a:srgbClr val="FFFF00"/>
                </a:solidFill>
                <a:latin typeface="+mj-lt"/>
              </a:rPr>
              <a:t>www.</a:t>
            </a:r>
            <a:r>
              <a:rPr lang="en-US" sz="2000" dirty="0" smtClean="0">
                <a:solidFill>
                  <a:srgbClr val="FFFF00"/>
                </a:solidFill>
                <a:hlinkClick r:id="rId3"/>
              </a:rPr>
              <a:t> </a:t>
            </a:r>
            <a:r>
              <a:rPr lang="en-US" sz="2000" dirty="0" smtClean="0">
                <a:hlinkClick r:id="rId4"/>
              </a:rPr>
              <a:t>http</a:t>
            </a:r>
            <a:r>
              <a:rPr lang="en-US" sz="2000" dirty="0">
                <a:hlinkClick r:id="rId4"/>
              </a:rPr>
              <a:t>://unifood.rect.bg.ac.rs/</a:t>
            </a:r>
            <a:endParaRPr lang="en-US" sz="2000" dirty="0">
              <a:solidFill>
                <a:srgbClr val="FFFF00"/>
              </a:solidFill>
              <a:latin typeface="+mj-lt"/>
            </a:endParaRPr>
          </a:p>
        </p:txBody>
      </p:sp>
      <p:sp>
        <p:nvSpPr>
          <p:cNvPr id="11" name="TextBox 10"/>
          <p:cNvSpPr txBox="1"/>
          <p:nvPr/>
        </p:nvSpPr>
        <p:spPr>
          <a:xfrm>
            <a:off x="152400" y="2438400"/>
            <a:ext cx="8839200" cy="1231106"/>
          </a:xfrm>
          <a:prstGeom prst="rect">
            <a:avLst/>
          </a:prstGeom>
          <a:solidFill>
            <a:schemeClr val="bg2">
              <a:lumMod val="50000"/>
              <a:alpha val="88000"/>
            </a:schemeClr>
          </a:solidFill>
        </p:spPr>
        <p:txBody>
          <a:bodyPr wrap="square" rtlCol="0">
            <a:spAutoFit/>
          </a:bodyPr>
          <a:lstStyle/>
          <a:p>
            <a:pPr algn="ctr"/>
            <a:r>
              <a:rPr lang="en-US" dirty="0" smtClean="0">
                <a:solidFill>
                  <a:srgbClr val="FFCC66"/>
                </a:solidFill>
                <a:latin typeface="+mj-lt"/>
              </a:rPr>
              <a:t>The organization of this event will be in line with the best results achieved by the </a:t>
            </a:r>
            <a:r>
              <a:rPr lang="en-US" b="1" dirty="0" smtClean="0">
                <a:solidFill>
                  <a:srgbClr val="FFCC66"/>
                </a:solidFill>
                <a:latin typeface="+mj-lt"/>
              </a:rPr>
              <a:t>University of Belgrade </a:t>
            </a:r>
            <a:r>
              <a:rPr lang="en-US" dirty="0" smtClean="0">
                <a:solidFill>
                  <a:srgbClr val="FFCC66"/>
                </a:solidFill>
                <a:latin typeface="+mj-lt"/>
              </a:rPr>
              <a:t>on the Academic Ranking of World Universities</a:t>
            </a:r>
            <a:endParaRPr lang="sr-Latn-RS" dirty="0">
              <a:solidFill>
                <a:srgbClr val="FFCC66"/>
              </a:solidFill>
              <a:latin typeface="+mj-lt"/>
            </a:endParaRPr>
          </a:p>
          <a:p>
            <a:pPr algn="ctr"/>
            <a:r>
              <a:rPr lang="en-US" dirty="0" smtClean="0">
                <a:solidFill>
                  <a:srgbClr val="FFCC66"/>
                </a:solidFill>
                <a:latin typeface="+mj-lt"/>
              </a:rPr>
              <a:t>ranked 35</a:t>
            </a:r>
            <a:r>
              <a:rPr lang="en-US" baseline="30000" dirty="0" smtClean="0">
                <a:solidFill>
                  <a:srgbClr val="FFCC66"/>
                </a:solidFill>
                <a:latin typeface="+mj-lt"/>
              </a:rPr>
              <a:t>th</a:t>
            </a:r>
            <a:r>
              <a:rPr lang="en-US" dirty="0" smtClean="0">
                <a:solidFill>
                  <a:srgbClr val="FFCC66"/>
                </a:solidFill>
                <a:latin typeface="+mj-lt"/>
              </a:rPr>
              <a:t> </a:t>
            </a:r>
            <a:r>
              <a:rPr lang="en-US" b="1" dirty="0">
                <a:solidFill>
                  <a:srgbClr val="FFCC66"/>
                </a:solidFill>
                <a:latin typeface="+mj-lt"/>
              </a:rPr>
              <a:t>Shanghai </a:t>
            </a:r>
            <a:r>
              <a:rPr lang="en-US" b="1" dirty="0" smtClean="0">
                <a:solidFill>
                  <a:srgbClr val="FFCC66"/>
                </a:solidFill>
                <a:latin typeface="+mj-lt"/>
              </a:rPr>
              <a:t>Ranking</a:t>
            </a:r>
            <a:r>
              <a:rPr lang="sr-Latn-RS" b="1" dirty="0" smtClean="0">
                <a:solidFill>
                  <a:srgbClr val="FFCC66"/>
                </a:solidFill>
                <a:latin typeface="+mj-lt"/>
              </a:rPr>
              <a:t> </a:t>
            </a:r>
          </a:p>
          <a:p>
            <a:pPr algn="ctr"/>
            <a:r>
              <a:rPr lang="en-US" dirty="0" smtClean="0">
                <a:solidFill>
                  <a:srgbClr val="FFCC66"/>
                </a:solidFill>
                <a:latin typeface="+mj-lt"/>
              </a:rPr>
              <a:t>in the field of </a:t>
            </a:r>
            <a:r>
              <a:rPr lang="en-US" b="1" dirty="0" smtClean="0">
                <a:solidFill>
                  <a:srgbClr val="FFCC66"/>
                </a:solidFill>
                <a:latin typeface="+mj-lt"/>
              </a:rPr>
              <a:t>Food Science and Technology</a:t>
            </a:r>
          </a:p>
        </p:txBody>
      </p:sp>
      <p:sp>
        <p:nvSpPr>
          <p:cNvPr id="12" name="TextBox 11"/>
          <p:cNvSpPr txBox="1"/>
          <p:nvPr/>
        </p:nvSpPr>
        <p:spPr>
          <a:xfrm>
            <a:off x="152400" y="3953470"/>
            <a:ext cx="8839200" cy="923330"/>
          </a:xfrm>
          <a:prstGeom prst="rect">
            <a:avLst/>
          </a:prstGeom>
          <a:solidFill>
            <a:schemeClr val="bg2">
              <a:lumMod val="50000"/>
              <a:alpha val="88000"/>
            </a:schemeClr>
          </a:solidFill>
        </p:spPr>
        <p:txBody>
          <a:bodyPr wrap="square" rtlCol="0">
            <a:spAutoFit/>
          </a:bodyPr>
          <a:lstStyle/>
          <a:p>
            <a:pPr algn="ctr"/>
            <a:r>
              <a:rPr lang="en-US" dirty="0" smtClean="0">
                <a:solidFill>
                  <a:srgbClr val="FFCC66"/>
                </a:solidFill>
                <a:latin typeface="+mj-lt"/>
              </a:rPr>
              <a:t>With the presence of eminent lecturers and scientists, researchers, entrepreneurs, industrial partners will share best practices to explore the future and trends in Food Science and Technology</a:t>
            </a:r>
            <a:endParaRPr lang="en-US" dirty="0">
              <a:solidFill>
                <a:srgbClr val="FFCC66"/>
              </a:solidFill>
              <a:latin typeface="+mj-lt"/>
            </a:endParaRPr>
          </a:p>
        </p:txBody>
      </p:sp>
      <p:sp>
        <p:nvSpPr>
          <p:cNvPr id="13" name="TextBox 12"/>
          <p:cNvSpPr txBox="1"/>
          <p:nvPr/>
        </p:nvSpPr>
        <p:spPr>
          <a:xfrm>
            <a:off x="152400" y="5124271"/>
            <a:ext cx="8839200" cy="1200329"/>
          </a:xfrm>
          <a:prstGeom prst="rect">
            <a:avLst/>
          </a:prstGeom>
          <a:solidFill>
            <a:schemeClr val="bg2">
              <a:lumMod val="50000"/>
              <a:alpha val="88000"/>
            </a:schemeClr>
          </a:solidFill>
        </p:spPr>
        <p:txBody>
          <a:bodyPr wrap="square" rtlCol="0">
            <a:spAutoFit/>
          </a:bodyPr>
          <a:lstStyle/>
          <a:p>
            <a:pPr algn="ctr"/>
            <a:r>
              <a:rPr lang="en-US" dirty="0" smtClean="0">
                <a:solidFill>
                  <a:srgbClr val="FFCC66"/>
                </a:solidFill>
                <a:latin typeface="+mj-lt"/>
              </a:rPr>
              <a:t>Food Science and Technology have shown a growing interest throughout the world. From nature to standardized products, food is a major interest of a number of sectors, researching on all the related areas and encouraging multidisciplinary actions of all sectors for human welfare.</a:t>
            </a:r>
            <a:endParaRPr lang="en-US" dirty="0">
              <a:solidFill>
                <a:srgbClr val="FFCC66"/>
              </a:solidFill>
              <a:latin typeface="+mj-lt"/>
            </a:endParaRPr>
          </a:p>
        </p:txBody>
      </p:sp>
    </p:spTree>
    <p:extLst>
      <p:ext uri="{BB962C8B-B14F-4D97-AF65-F5344CB8AC3E}">
        <p14:creationId xmlns:p14="http://schemas.microsoft.com/office/powerpoint/2010/main" val="2708455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2" descr="C:\Users\Marina\Documents\my documents sa psla\tesic\slike za sajt\received_10209579532556849.jpeg"/>
          <p:cNvPicPr>
            <a:picLocks noChangeAspect="1" noChangeArrowheads="1"/>
          </p:cNvPicPr>
          <p:nvPr/>
        </p:nvPicPr>
        <p:blipFill>
          <a:blip r:embed="rId2" cstate="print"/>
          <a:stretch>
            <a:fillRect/>
          </a:stretch>
        </p:blipFill>
        <p:spPr bwMode="auto">
          <a:xfrm>
            <a:off x="-196044" y="0"/>
            <a:ext cx="9513325" cy="6858000"/>
          </a:xfrm>
          <a:prstGeom prst="rect">
            <a:avLst/>
          </a:prstGeom>
          <a:noFill/>
        </p:spPr>
      </p:pic>
      <p:sp>
        <p:nvSpPr>
          <p:cNvPr id="7" name="Rectangle 6"/>
          <p:cNvSpPr/>
          <p:nvPr/>
        </p:nvSpPr>
        <p:spPr bwMode="auto">
          <a:xfrm>
            <a:off x="-228600" y="0"/>
            <a:ext cx="9525000" cy="6858000"/>
          </a:xfrm>
          <a:prstGeom prst="rect">
            <a:avLst/>
          </a:prstGeom>
          <a:solidFill>
            <a:schemeClr val="bg1">
              <a:alpha val="51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152400" y="533400"/>
            <a:ext cx="8839200" cy="1200329"/>
          </a:xfrm>
          <a:prstGeom prst="rect">
            <a:avLst/>
          </a:prstGeom>
          <a:solidFill>
            <a:schemeClr val="bg2">
              <a:lumMod val="50000"/>
              <a:alpha val="88000"/>
            </a:schemeClr>
          </a:solidFill>
        </p:spPr>
        <p:txBody>
          <a:bodyPr wrap="square" rtlCol="0">
            <a:spAutoFit/>
          </a:bodyPr>
          <a:lstStyle/>
          <a:p>
            <a:pPr algn="just"/>
            <a:r>
              <a:rPr lang="en-US" dirty="0" smtClean="0">
                <a:solidFill>
                  <a:srgbClr val="FFCC66"/>
                </a:solidFill>
                <a:latin typeface="+mj-lt"/>
              </a:rPr>
              <a:t>Topics are dedicated to management of food safety in a world of modern and global food systems, technology and additional benefits and risks including packaging standards, new food safety regulations and trends in food authentication, education, innovation and knowledge transfer, as well as influence on human health.</a:t>
            </a:r>
            <a:endParaRPr lang="en-US" dirty="0">
              <a:solidFill>
                <a:srgbClr val="FFCC66"/>
              </a:solidFill>
              <a:latin typeface="+mj-lt"/>
            </a:endParaRPr>
          </a:p>
        </p:txBody>
      </p:sp>
      <p:sp>
        <p:nvSpPr>
          <p:cNvPr id="9" name="TextBox 8"/>
          <p:cNvSpPr txBox="1"/>
          <p:nvPr/>
        </p:nvSpPr>
        <p:spPr>
          <a:xfrm>
            <a:off x="152400" y="2057400"/>
            <a:ext cx="8839200" cy="1200329"/>
          </a:xfrm>
          <a:prstGeom prst="rect">
            <a:avLst/>
          </a:prstGeom>
          <a:solidFill>
            <a:schemeClr val="bg2">
              <a:lumMod val="50000"/>
              <a:alpha val="88000"/>
            </a:schemeClr>
          </a:solidFill>
        </p:spPr>
        <p:txBody>
          <a:bodyPr wrap="square" rtlCol="0">
            <a:spAutoFit/>
          </a:bodyPr>
          <a:lstStyle/>
          <a:p>
            <a:pPr algn="just"/>
            <a:r>
              <a:rPr lang="en-US" b="1" dirty="0" smtClean="0">
                <a:solidFill>
                  <a:srgbClr val="FFCC66"/>
                </a:solidFill>
                <a:latin typeface="+mj-lt"/>
              </a:rPr>
              <a:t>UNIFOOD</a:t>
            </a:r>
            <a:r>
              <a:rPr lang="en-US" dirty="0" smtClean="0">
                <a:solidFill>
                  <a:srgbClr val="FFCC66"/>
                </a:solidFill>
                <a:latin typeface="+mj-lt"/>
              </a:rPr>
              <a:t> will feature a series of presentations in keynote talks, oral presentations, poster presentations, roundtables, and discussions, for the purpose of engaging the participants in gaining new experiences and expanding their network of contacts. We hope that you will and join us by taking a part in the Conference.</a:t>
            </a:r>
            <a:endParaRPr lang="en-US" dirty="0">
              <a:solidFill>
                <a:srgbClr val="FFCC66"/>
              </a:solidFill>
              <a:latin typeface="+mj-lt"/>
            </a:endParaRPr>
          </a:p>
        </p:txBody>
      </p:sp>
      <p:sp>
        <p:nvSpPr>
          <p:cNvPr id="10" name="TextBox 9"/>
          <p:cNvSpPr txBox="1"/>
          <p:nvPr/>
        </p:nvSpPr>
        <p:spPr>
          <a:xfrm>
            <a:off x="152400" y="3524071"/>
            <a:ext cx="5181600" cy="369332"/>
          </a:xfrm>
          <a:prstGeom prst="rect">
            <a:avLst/>
          </a:prstGeom>
          <a:solidFill>
            <a:schemeClr val="bg2">
              <a:lumMod val="50000"/>
              <a:alpha val="88000"/>
            </a:schemeClr>
          </a:solidFill>
        </p:spPr>
        <p:txBody>
          <a:bodyPr wrap="square" rtlCol="0">
            <a:spAutoFit/>
          </a:bodyPr>
          <a:lstStyle/>
          <a:p>
            <a:pPr algn="just"/>
            <a:r>
              <a:rPr lang="en-US" dirty="0" smtClean="0">
                <a:solidFill>
                  <a:schemeClr val="bg1"/>
                </a:solidFill>
                <a:latin typeface="+mj-lt"/>
              </a:rPr>
              <a:t>We look forward to welcoming you in Belgrade</a:t>
            </a:r>
            <a:r>
              <a:rPr lang="en-US" dirty="0" smtClean="0">
                <a:solidFill>
                  <a:schemeClr val="bg1"/>
                </a:solidFill>
                <a:latin typeface="Elephant" pitchFamily="18" charset="0"/>
              </a:rPr>
              <a:t>!</a:t>
            </a:r>
            <a:endParaRPr lang="en-US" dirty="0">
              <a:solidFill>
                <a:schemeClr val="bg1"/>
              </a:solidFill>
              <a:latin typeface="Elephant" pitchFamily="18" charset="0"/>
            </a:endParaRPr>
          </a:p>
        </p:txBody>
      </p:sp>
    </p:spTree>
    <p:extLst>
      <p:ext uri="{BB962C8B-B14F-4D97-AF65-F5344CB8AC3E}">
        <p14:creationId xmlns:p14="http://schemas.microsoft.com/office/powerpoint/2010/main" val="79231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3" name="Picture 1" descr="C:\Users\Marina\Documents\my documents sa psla\tesic\slike za sajt\P1080353.JPG"/>
          <p:cNvPicPr>
            <a:picLocks noChangeAspect="1" noChangeArrowheads="1"/>
          </p:cNvPicPr>
          <p:nvPr/>
        </p:nvPicPr>
        <p:blipFill>
          <a:blip r:embed="rId2" cstate="print"/>
          <a:stretch>
            <a:fillRect/>
          </a:stretch>
        </p:blipFill>
        <p:spPr bwMode="auto">
          <a:xfrm>
            <a:off x="2120" y="762000"/>
            <a:ext cx="9139759" cy="6019800"/>
          </a:xfrm>
          <a:prstGeom prst="rect">
            <a:avLst/>
          </a:prstGeom>
          <a:noFill/>
        </p:spPr>
      </p:pic>
      <p:sp>
        <p:nvSpPr>
          <p:cNvPr id="43" name="TextBox 42"/>
          <p:cNvSpPr txBox="1"/>
          <p:nvPr/>
        </p:nvSpPr>
        <p:spPr>
          <a:xfrm>
            <a:off x="228600" y="152400"/>
            <a:ext cx="4800600" cy="584775"/>
          </a:xfrm>
          <a:prstGeom prst="rect">
            <a:avLst/>
          </a:prstGeom>
          <a:solidFill>
            <a:schemeClr val="bg1"/>
          </a:solidFill>
        </p:spPr>
        <p:txBody>
          <a:bodyPr wrap="square" rtlCol="0">
            <a:spAutoFit/>
          </a:bodyPr>
          <a:lstStyle/>
          <a:p>
            <a:r>
              <a:rPr lang="en-US" sz="3200" b="1" dirty="0" smtClean="0">
                <a:solidFill>
                  <a:schemeClr val="tx1">
                    <a:lumMod val="85000"/>
                    <a:lumOff val="15000"/>
                  </a:schemeClr>
                </a:solidFill>
                <a:latin typeface="+mj-lt"/>
              </a:rPr>
              <a:t>CONFERENCE TOPICS:</a:t>
            </a:r>
            <a:endParaRPr lang="en-US" sz="3200" b="1" dirty="0">
              <a:solidFill>
                <a:schemeClr val="tx1">
                  <a:lumMod val="85000"/>
                  <a:lumOff val="15000"/>
                </a:schemeClr>
              </a:solidFill>
              <a:latin typeface="+mj-lt"/>
            </a:endParaRPr>
          </a:p>
        </p:txBody>
      </p:sp>
      <p:pic>
        <p:nvPicPr>
          <p:cNvPr id="44" name="Picture 8" descr="University of Belgrade"/>
          <p:cNvPicPr>
            <a:picLocks noChangeAspect="1" noChangeArrowheads="1"/>
          </p:cNvPicPr>
          <p:nvPr/>
        </p:nvPicPr>
        <p:blipFill>
          <a:blip r:embed="rId3" cstate="print"/>
          <a:stretch>
            <a:fillRect/>
          </a:stretch>
        </p:blipFill>
        <p:spPr bwMode="auto">
          <a:xfrm>
            <a:off x="6629400" y="123825"/>
            <a:ext cx="2124075" cy="638175"/>
          </a:xfrm>
          <a:prstGeom prst="rect">
            <a:avLst/>
          </a:prstGeom>
          <a:noFill/>
          <a:ln>
            <a:noFill/>
          </a:ln>
        </p:spPr>
      </p:pic>
      <p:sp>
        <p:nvSpPr>
          <p:cNvPr id="2" name="TextBox 1"/>
          <p:cNvSpPr txBox="1"/>
          <p:nvPr/>
        </p:nvSpPr>
        <p:spPr>
          <a:xfrm>
            <a:off x="3124200" y="1066800"/>
            <a:ext cx="3048000" cy="461665"/>
          </a:xfrm>
          <a:prstGeom prst="rect">
            <a:avLst/>
          </a:prstGeom>
          <a:solidFill>
            <a:schemeClr val="bg2">
              <a:lumMod val="50000"/>
              <a:alpha val="81000"/>
            </a:schemeClr>
          </a:solidFill>
          <a:ln>
            <a:noFill/>
          </a:ln>
          <a:effectLst/>
        </p:spPr>
        <p:txBody>
          <a:bodyPr wrap="square" rtlCol="0">
            <a:spAutoFit/>
          </a:bodyPr>
          <a:lstStyle/>
          <a:p>
            <a:pPr algn="ctr"/>
            <a:r>
              <a:rPr lang="en-US" sz="2400" dirty="0" smtClean="0">
                <a:solidFill>
                  <a:srgbClr val="FFCC66"/>
                </a:solidFill>
              </a:rPr>
              <a:t>Food and Health</a:t>
            </a:r>
            <a:endParaRPr lang="en-US" sz="2400" dirty="0">
              <a:solidFill>
                <a:srgbClr val="FFCC66"/>
              </a:solidFill>
            </a:endParaRPr>
          </a:p>
        </p:txBody>
      </p:sp>
      <p:sp>
        <p:nvSpPr>
          <p:cNvPr id="6" name="TextBox 5"/>
          <p:cNvSpPr txBox="1"/>
          <p:nvPr/>
        </p:nvSpPr>
        <p:spPr>
          <a:xfrm>
            <a:off x="2743200" y="1600200"/>
            <a:ext cx="3800104" cy="461665"/>
          </a:xfrm>
          <a:prstGeom prst="rect">
            <a:avLst/>
          </a:prstGeom>
          <a:solidFill>
            <a:schemeClr val="bg2">
              <a:lumMod val="50000"/>
              <a:alpha val="80000"/>
            </a:schemeClr>
          </a:solidFill>
          <a:ln>
            <a:noFill/>
          </a:ln>
          <a:effectLst/>
        </p:spPr>
        <p:txBody>
          <a:bodyPr wrap="square" rtlCol="0">
            <a:spAutoFit/>
          </a:bodyPr>
          <a:lstStyle/>
          <a:p>
            <a:pPr algn="ctr"/>
            <a:r>
              <a:rPr lang="en-US" sz="2400" dirty="0" smtClean="0">
                <a:solidFill>
                  <a:srgbClr val="FFFFFD"/>
                </a:solidFill>
              </a:rPr>
              <a:t>Food Safety and Quality</a:t>
            </a:r>
            <a:endParaRPr lang="en-US" sz="2400" dirty="0">
              <a:solidFill>
                <a:srgbClr val="FFFFFD"/>
              </a:solidFill>
            </a:endParaRPr>
          </a:p>
        </p:txBody>
      </p:sp>
      <p:sp>
        <p:nvSpPr>
          <p:cNvPr id="7" name="TextBox 6"/>
          <p:cNvSpPr txBox="1"/>
          <p:nvPr/>
        </p:nvSpPr>
        <p:spPr>
          <a:xfrm>
            <a:off x="1219200" y="2133600"/>
            <a:ext cx="6938962" cy="461665"/>
          </a:xfrm>
          <a:prstGeom prst="rect">
            <a:avLst/>
          </a:prstGeom>
          <a:solidFill>
            <a:schemeClr val="bg2">
              <a:lumMod val="50000"/>
              <a:alpha val="80000"/>
            </a:schemeClr>
          </a:solidFill>
          <a:ln>
            <a:noFill/>
          </a:ln>
          <a:effectLst/>
          <a:scene3d>
            <a:camera prst="orthographicFront">
              <a:rot lat="0" lon="0" rev="0"/>
            </a:camera>
            <a:lightRig rig="balanced" dir="t">
              <a:rot lat="0" lon="0" rev="8700000"/>
            </a:lightRig>
          </a:scene3d>
          <a:sp3d/>
        </p:spPr>
        <p:txBody>
          <a:bodyPr wrap="square" rtlCol="0">
            <a:spAutoFit/>
          </a:bodyPr>
          <a:lstStyle/>
          <a:p>
            <a:pPr algn="ctr"/>
            <a:r>
              <a:rPr lang="en-US" sz="2400" dirty="0" smtClean="0">
                <a:solidFill>
                  <a:srgbClr val="FFCC66"/>
                </a:solidFill>
              </a:rPr>
              <a:t>Food Production, Processing and Sustainability</a:t>
            </a:r>
            <a:endParaRPr lang="en-US" sz="2400" dirty="0">
              <a:solidFill>
                <a:srgbClr val="FFCC66"/>
              </a:solidFill>
            </a:endParaRPr>
          </a:p>
        </p:txBody>
      </p:sp>
      <p:sp>
        <p:nvSpPr>
          <p:cNvPr id="8" name="TextBox 7"/>
          <p:cNvSpPr txBox="1"/>
          <p:nvPr/>
        </p:nvSpPr>
        <p:spPr>
          <a:xfrm>
            <a:off x="2362200" y="2743200"/>
            <a:ext cx="5181599" cy="461665"/>
          </a:xfrm>
          <a:prstGeom prst="rect">
            <a:avLst/>
          </a:prstGeom>
          <a:solidFill>
            <a:schemeClr val="bg2">
              <a:lumMod val="50000"/>
              <a:alpha val="80000"/>
            </a:schemeClr>
          </a:solidFill>
          <a:ln>
            <a:noFill/>
          </a:ln>
          <a:effectLst/>
          <a:scene3d>
            <a:camera prst="orthographicFront">
              <a:rot lat="0" lon="0" rev="0"/>
            </a:camera>
            <a:lightRig rig="balanced" dir="t">
              <a:rot lat="0" lon="0" rev="8700000"/>
            </a:lightRig>
          </a:scene3d>
          <a:sp3d/>
        </p:spPr>
        <p:txBody>
          <a:bodyPr wrap="square" rtlCol="0">
            <a:spAutoFit/>
          </a:bodyPr>
          <a:lstStyle/>
          <a:p>
            <a:pPr algn="ctr"/>
            <a:r>
              <a:rPr lang="en-US" sz="2400" dirty="0" smtClean="0">
                <a:solidFill>
                  <a:srgbClr val="FFFFFD"/>
                </a:solidFill>
              </a:rPr>
              <a:t>Food and Agricultural Economics</a:t>
            </a:r>
            <a:endParaRPr lang="en-US" sz="2400" dirty="0">
              <a:solidFill>
                <a:srgbClr val="FFFFFD"/>
              </a:solidFill>
            </a:endParaRPr>
          </a:p>
        </p:txBody>
      </p:sp>
      <p:sp>
        <p:nvSpPr>
          <p:cNvPr id="9" name="TextBox 8"/>
          <p:cNvSpPr txBox="1"/>
          <p:nvPr/>
        </p:nvSpPr>
        <p:spPr>
          <a:xfrm>
            <a:off x="1447800" y="3352800"/>
            <a:ext cx="6781801" cy="461665"/>
          </a:xfrm>
          <a:prstGeom prst="rect">
            <a:avLst/>
          </a:prstGeom>
          <a:solidFill>
            <a:schemeClr val="bg2">
              <a:lumMod val="50000"/>
              <a:alpha val="82000"/>
            </a:schemeClr>
          </a:solidFill>
          <a:ln>
            <a:noFill/>
          </a:ln>
          <a:effectLst/>
          <a:scene3d>
            <a:camera prst="orthographicFront">
              <a:rot lat="0" lon="0" rev="0"/>
            </a:camera>
            <a:lightRig rig="balanced" dir="t">
              <a:rot lat="0" lon="0" rev="8700000"/>
            </a:lightRig>
          </a:scene3d>
          <a:sp3d/>
        </p:spPr>
        <p:txBody>
          <a:bodyPr wrap="square" rtlCol="0">
            <a:spAutoFit/>
          </a:bodyPr>
          <a:lstStyle/>
          <a:p>
            <a:pPr algn="ctr"/>
            <a:r>
              <a:rPr lang="en-US" sz="2400" dirty="0" smtClean="0">
                <a:solidFill>
                  <a:srgbClr val="FFCC66"/>
                </a:solidFill>
              </a:rPr>
              <a:t>Agricultural and Food Production Engineering</a:t>
            </a:r>
            <a:endParaRPr lang="en-US" sz="2400" dirty="0">
              <a:solidFill>
                <a:srgbClr val="FFCC66"/>
              </a:solidFill>
            </a:endParaRPr>
          </a:p>
        </p:txBody>
      </p:sp>
      <p:sp>
        <p:nvSpPr>
          <p:cNvPr id="10" name="TextBox 9"/>
          <p:cNvSpPr txBox="1"/>
          <p:nvPr/>
        </p:nvSpPr>
        <p:spPr>
          <a:xfrm>
            <a:off x="1905000" y="3962400"/>
            <a:ext cx="6284027" cy="461665"/>
          </a:xfrm>
          <a:prstGeom prst="rect">
            <a:avLst/>
          </a:prstGeom>
          <a:solidFill>
            <a:schemeClr val="bg2">
              <a:lumMod val="50000"/>
              <a:alpha val="85000"/>
            </a:schemeClr>
          </a:solidFill>
          <a:ln>
            <a:noFill/>
          </a:ln>
          <a:effectLst/>
          <a:scene3d>
            <a:camera prst="orthographicFront">
              <a:rot lat="0" lon="0" rev="0"/>
            </a:camera>
            <a:lightRig rig="balanced" dir="t">
              <a:rot lat="0" lon="0" rev="8700000"/>
            </a:lightRig>
          </a:scene3d>
          <a:sp3d/>
        </p:spPr>
        <p:txBody>
          <a:bodyPr wrap="square" rtlCol="0">
            <a:spAutoFit/>
          </a:bodyPr>
          <a:lstStyle/>
          <a:p>
            <a:pPr algn="ctr"/>
            <a:r>
              <a:rPr lang="en-US" sz="2400" dirty="0" smtClean="0">
                <a:solidFill>
                  <a:srgbClr val="FFFFFD"/>
                </a:solidFill>
              </a:rPr>
              <a:t>Food Transportation in Food Supply Chain</a:t>
            </a:r>
            <a:endParaRPr lang="en-US" sz="2400" dirty="0">
              <a:solidFill>
                <a:srgbClr val="FFFFFD"/>
              </a:solidFill>
            </a:endParaRPr>
          </a:p>
        </p:txBody>
      </p:sp>
      <p:sp>
        <p:nvSpPr>
          <p:cNvPr id="11" name="TextBox 10"/>
          <p:cNvSpPr txBox="1"/>
          <p:nvPr/>
        </p:nvSpPr>
        <p:spPr>
          <a:xfrm>
            <a:off x="2895600" y="4572000"/>
            <a:ext cx="3886200" cy="461665"/>
          </a:xfrm>
          <a:prstGeom prst="rect">
            <a:avLst/>
          </a:prstGeom>
          <a:solidFill>
            <a:schemeClr val="bg2">
              <a:lumMod val="50000"/>
              <a:alpha val="79000"/>
            </a:schemeClr>
          </a:solidFill>
          <a:ln>
            <a:noFill/>
          </a:ln>
          <a:effectLst/>
          <a:scene3d>
            <a:camera prst="orthographicFront">
              <a:rot lat="0" lon="0" rev="0"/>
            </a:camera>
            <a:lightRig rig="balanced" dir="t">
              <a:rot lat="0" lon="0" rev="8700000"/>
            </a:lightRig>
          </a:scene3d>
          <a:sp3d/>
        </p:spPr>
        <p:txBody>
          <a:bodyPr wrap="square" rtlCol="0">
            <a:spAutoFit/>
          </a:bodyPr>
          <a:lstStyle/>
          <a:p>
            <a:pPr algn="ctr"/>
            <a:r>
              <a:rPr lang="en-US" sz="2400" dirty="0" smtClean="0">
                <a:solidFill>
                  <a:srgbClr val="FFCC66"/>
                </a:solidFill>
              </a:rPr>
              <a:t>Food and Farming Ethics</a:t>
            </a:r>
            <a:endParaRPr lang="en-US" sz="2400" dirty="0">
              <a:solidFill>
                <a:srgbClr val="FFCC66"/>
              </a:solidFill>
            </a:endParaRPr>
          </a:p>
        </p:txBody>
      </p:sp>
      <p:sp>
        <p:nvSpPr>
          <p:cNvPr id="12" name="TextBox 11"/>
          <p:cNvSpPr txBox="1"/>
          <p:nvPr/>
        </p:nvSpPr>
        <p:spPr>
          <a:xfrm>
            <a:off x="1371600" y="5181600"/>
            <a:ext cx="6781801" cy="461665"/>
          </a:xfrm>
          <a:prstGeom prst="rect">
            <a:avLst/>
          </a:prstGeom>
          <a:solidFill>
            <a:schemeClr val="bg2">
              <a:lumMod val="50000"/>
              <a:alpha val="79000"/>
            </a:schemeClr>
          </a:solidFill>
          <a:ln>
            <a:noFill/>
          </a:ln>
          <a:effectLst/>
          <a:scene3d>
            <a:camera prst="orthographicFront">
              <a:rot lat="0" lon="0" rev="0"/>
            </a:camera>
            <a:lightRig rig="balanced" dir="t">
              <a:rot lat="0" lon="0" rev="8700000"/>
            </a:lightRig>
          </a:scene3d>
          <a:sp3d/>
        </p:spPr>
        <p:txBody>
          <a:bodyPr wrap="square" rtlCol="0">
            <a:spAutoFit/>
          </a:bodyPr>
          <a:lstStyle/>
          <a:p>
            <a:pPr algn="ctr"/>
            <a:r>
              <a:rPr lang="en-US" sz="2400" dirty="0" smtClean="0">
                <a:solidFill>
                  <a:srgbClr val="FFFFFD"/>
                </a:solidFill>
              </a:rPr>
              <a:t>Education, Innovation and Knowledge Transfer</a:t>
            </a:r>
            <a:endParaRPr lang="en-US" sz="2400" dirty="0">
              <a:solidFill>
                <a:srgbClr val="FFFFFD"/>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alpha val="51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ectangle 3"/>
          <p:cNvSpPr/>
          <p:nvPr/>
        </p:nvSpPr>
        <p:spPr>
          <a:xfrm>
            <a:off x="152400" y="1764268"/>
            <a:ext cx="2377446" cy="338554"/>
          </a:xfrm>
          <a:prstGeom prst="rect">
            <a:avLst/>
          </a:prstGeom>
          <a:solidFill>
            <a:schemeClr val="bg2">
              <a:lumMod val="50000"/>
            </a:schemeClr>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none">
            <a:spAutoFit/>
          </a:bodyPr>
          <a:lstStyle/>
          <a:p>
            <a:r>
              <a:rPr lang="en-US" sz="1600" b="1" dirty="0" smtClean="0">
                <a:solidFill>
                  <a:schemeClr val="bg1"/>
                </a:solidFill>
                <a:latin typeface="+mj-lt"/>
              </a:rPr>
              <a:t>PLENARY LECTURES:</a:t>
            </a:r>
            <a:endParaRPr lang="en-US" sz="1600" b="1" dirty="0">
              <a:solidFill>
                <a:schemeClr val="bg1"/>
              </a:solidFill>
              <a:latin typeface="+mj-lt"/>
            </a:endParaRPr>
          </a:p>
        </p:txBody>
      </p:sp>
      <p:sp>
        <p:nvSpPr>
          <p:cNvPr id="8" name="TextBox 7"/>
          <p:cNvSpPr txBox="1"/>
          <p:nvPr/>
        </p:nvSpPr>
        <p:spPr>
          <a:xfrm>
            <a:off x="152400" y="152400"/>
            <a:ext cx="8839200" cy="1231106"/>
          </a:xfrm>
          <a:prstGeom prst="rect">
            <a:avLst/>
          </a:prstGeom>
          <a:solidFill>
            <a:schemeClr val="bg2">
              <a:lumMod val="50000"/>
              <a:alpha val="88000"/>
            </a:schemeClr>
          </a:solidFill>
        </p:spPr>
        <p:txBody>
          <a:bodyPr wrap="square" rtlCol="0">
            <a:spAutoFit/>
          </a:bodyPr>
          <a:lstStyle/>
          <a:p>
            <a:pPr algn="just"/>
            <a:r>
              <a:rPr lang="en-US" dirty="0" smtClean="0">
                <a:solidFill>
                  <a:srgbClr val="FFCC66"/>
                </a:solidFill>
                <a:latin typeface="+mj-lt"/>
              </a:rPr>
              <a:t>Abstracts could be submitted on any conference topics of interest. In addition to the plenary and invited lectures, we offer possibility for posters. All scientific contributions will be subjected to review process. The selection of oral presentations will be done based on the evaluation and recommendation of the Scientific Committee</a:t>
            </a:r>
            <a:r>
              <a:rPr lang="en-US" sz="2000" dirty="0" smtClean="0">
                <a:solidFill>
                  <a:srgbClr val="FFCC66"/>
                </a:solidFill>
                <a:latin typeface="+mj-lt"/>
              </a:rPr>
              <a:t>. </a:t>
            </a:r>
            <a:endParaRPr lang="en-US" sz="2000" dirty="0">
              <a:solidFill>
                <a:srgbClr val="FFCC66"/>
              </a:solidFill>
              <a:latin typeface="+mj-lt"/>
            </a:endParaRPr>
          </a:p>
        </p:txBody>
      </p:sp>
      <p:sp>
        <p:nvSpPr>
          <p:cNvPr id="9" name="TextBox 8"/>
          <p:cNvSpPr txBox="1"/>
          <p:nvPr/>
        </p:nvSpPr>
        <p:spPr>
          <a:xfrm>
            <a:off x="152400" y="2286000"/>
            <a:ext cx="8839200" cy="1077218"/>
          </a:xfrm>
          <a:prstGeom prst="rect">
            <a:avLst/>
          </a:prstGeom>
          <a:solidFill>
            <a:schemeClr val="bg2">
              <a:lumMod val="50000"/>
              <a:alpha val="88000"/>
            </a:schemeClr>
          </a:solidFill>
        </p:spPr>
        <p:txBody>
          <a:bodyPr wrap="square" rtlCol="0">
            <a:spAutoFit/>
          </a:bodyPr>
          <a:lstStyle/>
          <a:p>
            <a:pPr lvl="0" algn="just">
              <a:buFont typeface="Wingdings" pitchFamily="2" charset="2"/>
              <a:buChar char="Ø"/>
            </a:pPr>
            <a:r>
              <a:rPr lang="en-US" sz="1600" b="1" dirty="0" smtClean="0">
                <a:solidFill>
                  <a:srgbClr val="FFCC66"/>
                </a:solidFill>
                <a:latin typeface="+mj-lt"/>
              </a:rPr>
              <a:t>Prof. </a:t>
            </a:r>
            <a:r>
              <a:rPr lang="sr-Latn-RS" sz="1600" b="1" dirty="0" smtClean="0">
                <a:solidFill>
                  <a:srgbClr val="FFCC66"/>
                </a:solidFill>
                <a:latin typeface="+mj-lt"/>
              </a:rPr>
              <a:t>D</a:t>
            </a:r>
            <a:r>
              <a:rPr lang="en-US" sz="1600" b="1" dirty="0" smtClean="0">
                <a:solidFill>
                  <a:srgbClr val="FFCC66"/>
                </a:solidFill>
                <a:latin typeface="+mj-lt"/>
              </a:rPr>
              <a:t>r Isabel C.F.R. Ferreira, </a:t>
            </a:r>
            <a:r>
              <a:rPr lang="en-US" sz="1600" dirty="0" smtClean="0">
                <a:solidFill>
                  <a:srgbClr val="FFCC66"/>
                </a:solidFill>
                <a:latin typeface="+mj-lt"/>
              </a:rPr>
              <a:t>Polytechnic Institute of </a:t>
            </a:r>
            <a:r>
              <a:rPr lang="en-US" sz="1600" dirty="0" err="1" smtClean="0">
                <a:solidFill>
                  <a:srgbClr val="FFCC66"/>
                </a:solidFill>
                <a:latin typeface="+mj-lt"/>
              </a:rPr>
              <a:t>Braganca</a:t>
            </a:r>
            <a:r>
              <a:rPr lang="en-US" sz="1600" dirty="0" smtClean="0">
                <a:solidFill>
                  <a:srgbClr val="FFCC66"/>
                </a:solidFill>
                <a:latin typeface="+mj-lt"/>
              </a:rPr>
              <a:t>, Coordinator of the Mountain Research Centre (CIMO), Portugal</a:t>
            </a:r>
          </a:p>
          <a:p>
            <a:pPr algn="ctr"/>
            <a:r>
              <a:rPr lang="en-US" sz="1600" b="1" i="1" dirty="0" smtClean="0">
                <a:solidFill>
                  <a:srgbClr val="FFCC66"/>
                </a:solidFill>
                <a:latin typeface="+mj-lt"/>
              </a:rPr>
              <a:t>Lecture title</a:t>
            </a:r>
            <a:r>
              <a:rPr lang="en-US" sz="1600" i="1" dirty="0" smtClean="0">
                <a:solidFill>
                  <a:srgbClr val="FFCC66"/>
                </a:solidFill>
                <a:latin typeface="+mj-lt"/>
              </a:rPr>
              <a:t>: </a:t>
            </a:r>
            <a:endParaRPr lang="sr-Latn-RS" sz="1600" i="1" dirty="0" smtClean="0">
              <a:solidFill>
                <a:srgbClr val="FFCC66"/>
              </a:solidFill>
              <a:latin typeface="+mj-lt"/>
            </a:endParaRPr>
          </a:p>
          <a:p>
            <a:pPr algn="just"/>
            <a:r>
              <a:rPr lang="en-US" sz="1600" i="1" dirty="0" smtClean="0">
                <a:solidFill>
                  <a:srgbClr val="FFCC66"/>
                </a:solidFill>
                <a:latin typeface="+mj-lt"/>
              </a:rPr>
              <a:t>“The essential role of natural resources on novel bio-based food additives discovery pathway”</a:t>
            </a:r>
            <a:endParaRPr lang="en-US" sz="1600" dirty="0" smtClean="0">
              <a:solidFill>
                <a:srgbClr val="FFCC66"/>
              </a:solidFill>
              <a:latin typeface="+mj-lt"/>
            </a:endParaRPr>
          </a:p>
        </p:txBody>
      </p:sp>
      <p:sp>
        <p:nvSpPr>
          <p:cNvPr id="10" name="TextBox 9"/>
          <p:cNvSpPr txBox="1"/>
          <p:nvPr/>
        </p:nvSpPr>
        <p:spPr>
          <a:xfrm>
            <a:off x="152400" y="3733800"/>
            <a:ext cx="8839200" cy="1323439"/>
          </a:xfrm>
          <a:prstGeom prst="rect">
            <a:avLst/>
          </a:prstGeom>
          <a:solidFill>
            <a:schemeClr val="bg2">
              <a:lumMod val="50000"/>
              <a:alpha val="88000"/>
            </a:schemeClr>
          </a:solidFill>
        </p:spPr>
        <p:txBody>
          <a:bodyPr wrap="square" rtlCol="0">
            <a:spAutoFit/>
          </a:bodyPr>
          <a:lstStyle/>
          <a:p>
            <a:pPr lvl="0" algn="just">
              <a:buFont typeface="Wingdings" pitchFamily="2" charset="2"/>
              <a:buChar char="Ø"/>
            </a:pPr>
            <a:r>
              <a:rPr lang="en-US" sz="1600" b="1" dirty="0" smtClean="0">
                <a:solidFill>
                  <a:srgbClr val="FFCC66"/>
                </a:solidFill>
                <a:latin typeface="+mj-lt"/>
              </a:rPr>
              <a:t>Prof. </a:t>
            </a:r>
            <a:r>
              <a:rPr lang="sr-Latn-RS" sz="1600" b="1" dirty="0" smtClean="0">
                <a:solidFill>
                  <a:srgbClr val="FFCC66"/>
                </a:solidFill>
                <a:latin typeface="+mj-lt"/>
              </a:rPr>
              <a:t>D</a:t>
            </a:r>
            <a:r>
              <a:rPr lang="en-US" sz="1600" b="1" dirty="0" smtClean="0">
                <a:solidFill>
                  <a:srgbClr val="FFCC66"/>
                </a:solidFill>
                <a:latin typeface="+mj-lt"/>
              </a:rPr>
              <a:t>r Andreja Rajković</a:t>
            </a:r>
            <a:r>
              <a:rPr lang="en-US" sz="1600" dirty="0" smtClean="0">
                <a:solidFill>
                  <a:srgbClr val="FFCC66"/>
                </a:solidFill>
                <a:latin typeface="+mj-lt"/>
              </a:rPr>
              <a:t>, Faculty of Bioscience Engineering</a:t>
            </a:r>
            <a:r>
              <a:rPr lang="sr-Latn-RS" sz="1600" dirty="0" smtClean="0">
                <a:solidFill>
                  <a:srgbClr val="FFCC66"/>
                </a:solidFill>
                <a:latin typeface="+mj-lt"/>
              </a:rPr>
              <a:t> -</a:t>
            </a:r>
            <a:r>
              <a:rPr lang="en-US" sz="1600" dirty="0" smtClean="0">
                <a:solidFill>
                  <a:srgbClr val="FFCC66"/>
                </a:solidFill>
                <a:latin typeface="+mj-lt"/>
              </a:rPr>
              <a:t> Ghent University,</a:t>
            </a:r>
            <a:r>
              <a:rPr lang="sr-Latn-RS" sz="1600" dirty="0" smtClean="0">
                <a:solidFill>
                  <a:srgbClr val="FFCC66"/>
                </a:solidFill>
                <a:latin typeface="+mj-lt"/>
              </a:rPr>
              <a:t> Belgium</a:t>
            </a:r>
            <a:r>
              <a:rPr lang="en-US" sz="1600" dirty="0" smtClean="0">
                <a:solidFill>
                  <a:srgbClr val="FFCC66"/>
                </a:solidFill>
                <a:latin typeface="+mj-lt"/>
              </a:rPr>
              <a:t> Ghent University Global Campus</a:t>
            </a:r>
            <a:r>
              <a:rPr lang="sr-Latn-RS" sz="1600" dirty="0" smtClean="0">
                <a:solidFill>
                  <a:srgbClr val="FFCC66"/>
                </a:solidFill>
                <a:latin typeface="+mj-lt"/>
              </a:rPr>
              <a:t> -</a:t>
            </a:r>
            <a:r>
              <a:rPr lang="en-US" sz="1600" dirty="0" smtClean="0">
                <a:solidFill>
                  <a:srgbClr val="FFCC66"/>
                </a:solidFill>
                <a:latin typeface="+mj-lt"/>
              </a:rPr>
              <a:t> South Korea, Faculty of Agriculture</a:t>
            </a:r>
            <a:r>
              <a:rPr lang="sr-Latn-RS" sz="1600" dirty="0" smtClean="0">
                <a:solidFill>
                  <a:srgbClr val="FFCC66"/>
                </a:solidFill>
                <a:latin typeface="+mj-lt"/>
              </a:rPr>
              <a:t> -</a:t>
            </a:r>
            <a:r>
              <a:rPr lang="en-US" sz="1600" dirty="0" smtClean="0">
                <a:solidFill>
                  <a:srgbClr val="FFCC66"/>
                </a:solidFill>
                <a:latin typeface="+mj-lt"/>
              </a:rPr>
              <a:t> University of Belgrade</a:t>
            </a:r>
          </a:p>
          <a:p>
            <a:pPr algn="ctr"/>
            <a:r>
              <a:rPr lang="en-US" sz="1600" b="1" i="1" dirty="0" smtClean="0">
                <a:solidFill>
                  <a:srgbClr val="FFCC66"/>
                </a:solidFill>
                <a:latin typeface="+mj-lt"/>
              </a:rPr>
              <a:t>Lecture title:</a:t>
            </a:r>
            <a:r>
              <a:rPr lang="en-US" sz="1600" i="1" dirty="0" smtClean="0">
                <a:solidFill>
                  <a:srgbClr val="FFCC66"/>
                </a:solidFill>
                <a:latin typeface="+mj-lt"/>
              </a:rPr>
              <a:t> </a:t>
            </a:r>
            <a:endParaRPr lang="sr-Latn-RS" sz="1600" i="1" dirty="0" smtClean="0">
              <a:solidFill>
                <a:srgbClr val="FFCC66"/>
              </a:solidFill>
              <a:latin typeface="+mj-lt"/>
            </a:endParaRPr>
          </a:p>
          <a:p>
            <a:pPr algn="ctr"/>
            <a:r>
              <a:rPr lang="en-US" sz="1600" i="1" dirty="0" smtClean="0">
                <a:solidFill>
                  <a:srgbClr val="FFCC66"/>
                </a:solidFill>
                <a:latin typeface="+mj-lt"/>
              </a:rPr>
              <a:t>“OMICS approaches in food safety risk assessment: </a:t>
            </a:r>
            <a:endParaRPr lang="sr-Latn-RS" sz="1600" i="1" dirty="0" smtClean="0">
              <a:solidFill>
                <a:srgbClr val="FFCC66"/>
              </a:solidFill>
              <a:latin typeface="+mj-lt"/>
            </a:endParaRPr>
          </a:p>
          <a:p>
            <a:pPr algn="ctr"/>
            <a:r>
              <a:rPr lang="en-US" sz="1600" i="1" dirty="0" smtClean="0">
                <a:solidFill>
                  <a:srgbClr val="FFCC66"/>
                </a:solidFill>
                <a:latin typeface="+mj-lt"/>
              </a:rPr>
              <a:t>mixture exposure and host-pathogen interactions.”</a:t>
            </a:r>
            <a:endParaRPr lang="en-US" sz="1600" i="1" dirty="0">
              <a:solidFill>
                <a:srgbClr val="FFCC66"/>
              </a:solidFill>
              <a:latin typeface="+mj-lt"/>
            </a:endParaRPr>
          </a:p>
        </p:txBody>
      </p:sp>
      <p:sp>
        <p:nvSpPr>
          <p:cNvPr id="11" name="TextBox 10"/>
          <p:cNvSpPr txBox="1"/>
          <p:nvPr/>
        </p:nvSpPr>
        <p:spPr>
          <a:xfrm>
            <a:off x="152400" y="5334000"/>
            <a:ext cx="8839200" cy="1323439"/>
          </a:xfrm>
          <a:prstGeom prst="rect">
            <a:avLst/>
          </a:prstGeom>
          <a:solidFill>
            <a:schemeClr val="bg2">
              <a:lumMod val="50000"/>
              <a:alpha val="88000"/>
            </a:schemeClr>
          </a:solidFill>
        </p:spPr>
        <p:txBody>
          <a:bodyPr wrap="square" rtlCol="0">
            <a:spAutoFit/>
          </a:bodyPr>
          <a:lstStyle/>
          <a:p>
            <a:pPr algn="just" eaLnBrk="1" hangingPunct="1">
              <a:buFont typeface="Wingdings" pitchFamily="2" charset="2"/>
              <a:buChar char="Ø"/>
            </a:pPr>
            <a:r>
              <a:rPr lang="en-US" sz="1600" b="1" dirty="0" smtClean="0">
                <a:solidFill>
                  <a:srgbClr val="FFCC66"/>
                </a:solidFill>
                <a:latin typeface="+mj-lt"/>
                <a:ea typeface="Times New Roman" pitchFamily="18" charset="0"/>
                <a:cs typeface="Times New Roman" pitchFamily="18" charset="0"/>
              </a:rPr>
              <a:t>Prof. </a:t>
            </a:r>
            <a:r>
              <a:rPr lang="sr-Latn-RS" sz="1600" b="1" dirty="0" err="1">
                <a:solidFill>
                  <a:srgbClr val="FFCC66"/>
                </a:solidFill>
                <a:latin typeface="+mj-lt"/>
                <a:ea typeface="Times New Roman" pitchFamily="18" charset="0"/>
                <a:cs typeface="Times New Roman" pitchFamily="18" charset="0"/>
              </a:rPr>
              <a:t>D</a:t>
            </a:r>
            <a:r>
              <a:rPr lang="en-US" sz="1600" b="1" dirty="0" smtClean="0">
                <a:solidFill>
                  <a:srgbClr val="FFCC66"/>
                </a:solidFill>
                <a:latin typeface="+mj-lt"/>
                <a:ea typeface="Times New Roman" pitchFamily="18" charset="0"/>
                <a:cs typeface="Times New Roman" pitchFamily="18" charset="0"/>
              </a:rPr>
              <a:t>r Luca </a:t>
            </a:r>
            <a:r>
              <a:rPr lang="en-US" sz="1600" b="1" dirty="0" err="1" smtClean="0">
                <a:solidFill>
                  <a:srgbClr val="FFCC66"/>
                </a:solidFill>
                <a:latin typeface="+mj-lt"/>
                <a:ea typeface="Times New Roman" pitchFamily="18" charset="0"/>
                <a:cs typeface="Times New Roman" pitchFamily="18" charset="0"/>
              </a:rPr>
              <a:t>Cocolin</a:t>
            </a:r>
            <a:r>
              <a:rPr lang="sr-Latn-RS" sz="1600" dirty="0" smtClean="0">
                <a:solidFill>
                  <a:srgbClr val="FFCC66"/>
                </a:solidFill>
                <a:latin typeface="+mj-lt"/>
                <a:ea typeface="Times New Roman" pitchFamily="18" charset="0"/>
                <a:cs typeface="Times New Roman" pitchFamily="18" charset="0"/>
              </a:rPr>
              <a:t>, </a:t>
            </a:r>
            <a:r>
              <a:rPr lang="en-US" sz="1600" dirty="0" smtClean="0">
                <a:solidFill>
                  <a:srgbClr val="FFCC66"/>
                </a:solidFill>
                <a:latin typeface="+mj-lt"/>
              </a:rPr>
              <a:t>Department of Agricultural, Forestry and Food Sciences</a:t>
            </a:r>
            <a:br>
              <a:rPr lang="en-US" sz="1600" dirty="0" smtClean="0">
                <a:solidFill>
                  <a:srgbClr val="FFCC66"/>
                </a:solidFill>
                <a:latin typeface="+mj-lt"/>
              </a:rPr>
            </a:br>
            <a:r>
              <a:rPr lang="en-US" sz="1600" dirty="0" smtClean="0">
                <a:solidFill>
                  <a:srgbClr val="FFCC66"/>
                </a:solidFill>
                <a:latin typeface="+mj-lt"/>
              </a:rPr>
              <a:t>University of Turin, Italy</a:t>
            </a:r>
            <a:endParaRPr lang="en-US" sz="1600" dirty="0" smtClean="0">
              <a:solidFill>
                <a:srgbClr val="FFCC66"/>
              </a:solidFill>
              <a:latin typeface="+mj-lt"/>
              <a:ea typeface="Times New Roman" pitchFamily="18" charset="0"/>
              <a:cs typeface="Times New Roman" pitchFamily="18" charset="0"/>
            </a:endParaRPr>
          </a:p>
          <a:p>
            <a:pPr eaLnBrk="1" hangingPunct="1">
              <a:buFont typeface="Wingdings" pitchFamily="2" charset="2"/>
              <a:buChar char="Ø"/>
            </a:pPr>
            <a:endParaRPr lang="en-US" sz="1600" b="1" dirty="0" smtClean="0">
              <a:solidFill>
                <a:srgbClr val="FFCC66"/>
              </a:solidFill>
              <a:latin typeface="+mj-lt"/>
              <a:ea typeface="Times New Roman" pitchFamily="18" charset="0"/>
              <a:cs typeface="Arial" pitchFamily="34" charset="0"/>
            </a:endParaRPr>
          </a:p>
          <a:p>
            <a:pPr lvl="0" algn="ctr"/>
            <a:r>
              <a:rPr lang="en-US" sz="1600" b="1" i="1" dirty="0" smtClean="0">
                <a:solidFill>
                  <a:srgbClr val="FFCC66"/>
                </a:solidFill>
                <a:latin typeface="+mj-lt"/>
                <a:ea typeface="Times New Roman" pitchFamily="18" charset="0"/>
                <a:cs typeface="Arial" pitchFamily="34" charset="0"/>
              </a:rPr>
              <a:t>Lecture title</a:t>
            </a:r>
            <a:r>
              <a:rPr lang="en-US" sz="1600" b="1" dirty="0" smtClean="0">
                <a:solidFill>
                  <a:srgbClr val="FFCC66"/>
                </a:solidFill>
                <a:latin typeface="+mj-lt"/>
                <a:ea typeface="Times New Roman" pitchFamily="18" charset="0"/>
                <a:cs typeface="Arial" pitchFamily="34" charset="0"/>
              </a:rPr>
              <a:t>:</a:t>
            </a:r>
            <a:r>
              <a:rPr lang="en-US" sz="1600" dirty="0" smtClean="0">
                <a:solidFill>
                  <a:srgbClr val="FFCC66"/>
                </a:solidFill>
                <a:latin typeface="+mj-lt"/>
                <a:ea typeface="Times New Roman" pitchFamily="18" charset="0"/>
                <a:cs typeface="Arial" pitchFamily="34" charset="0"/>
              </a:rPr>
              <a:t> </a:t>
            </a:r>
            <a:endParaRPr lang="sr-Latn-RS" sz="1600" dirty="0" smtClean="0">
              <a:solidFill>
                <a:srgbClr val="FFCC66"/>
              </a:solidFill>
              <a:latin typeface="+mj-lt"/>
              <a:ea typeface="Times New Roman" pitchFamily="18" charset="0"/>
              <a:cs typeface="Arial" pitchFamily="34" charset="0"/>
            </a:endParaRPr>
          </a:p>
          <a:p>
            <a:pPr lvl="0" algn="ctr"/>
            <a:r>
              <a:rPr lang="en-US" sz="1600" i="1" dirty="0" smtClean="0">
                <a:solidFill>
                  <a:srgbClr val="FFCC66"/>
                </a:solidFill>
                <a:latin typeface="+mj-lt"/>
                <a:ea typeface="Times New Roman" pitchFamily="18" charset="0"/>
                <a:cs typeface="Arial" pitchFamily="34" charset="0"/>
              </a:rPr>
              <a:t>“Interactions in complex microbial communities in food” </a:t>
            </a:r>
            <a:endParaRPr lang="en-US" sz="1600" i="1" dirty="0" smtClean="0">
              <a:solidFill>
                <a:srgbClr val="FFCC66"/>
              </a:solidFill>
              <a:latin typeface="+mj-lt"/>
              <a:cs typeface="Arial" pitchFamily="34" charset="0"/>
            </a:endParaRPr>
          </a:p>
        </p:txBody>
      </p:sp>
    </p:spTree>
    <p:extLst>
      <p:ext uri="{BB962C8B-B14F-4D97-AF65-F5344CB8AC3E}">
        <p14:creationId xmlns:p14="http://schemas.microsoft.com/office/powerpoint/2010/main" val="86781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bwMode="auto">
          <a:xfrm>
            <a:off x="0" y="-304800"/>
            <a:ext cx="9144000" cy="7162800"/>
          </a:xfrm>
          <a:prstGeom prst="rect">
            <a:avLst/>
          </a:prstGeom>
          <a:solidFill>
            <a:schemeClr val="bg1">
              <a:alpha val="51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145" name="Rectangle 1"/>
          <p:cNvSpPr>
            <a:spLocks noChangeArrowheads="1"/>
          </p:cNvSpPr>
          <p:nvPr/>
        </p:nvSpPr>
        <p:spPr bwMode="auto">
          <a:xfrm>
            <a:off x="0" y="-302745"/>
            <a:ext cx="914400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457200" y="391180"/>
            <a:ext cx="8229600" cy="523220"/>
          </a:xfrm>
          <a:prstGeom prst="rect">
            <a:avLst/>
          </a:prstGeom>
          <a:solidFill>
            <a:srgbClr val="FFFFFD"/>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pPr lvl="0" algn="just"/>
            <a:r>
              <a:rPr lang="en-US" sz="1400" b="1" dirty="0" smtClean="0">
                <a:solidFill>
                  <a:srgbClr val="CF454F"/>
                </a:solidFill>
              </a:rPr>
              <a:t>Dr. </a:t>
            </a:r>
            <a:r>
              <a:rPr lang="en-US" sz="1400" b="1" dirty="0" err="1" smtClean="0">
                <a:solidFill>
                  <a:srgbClr val="CF454F"/>
                </a:solidFill>
              </a:rPr>
              <a:t>Mirjana</a:t>
            </a:r>
            <a:r>
              <a:rPr lang="en-US" sz="1400" b="1" dirty="0" smtClean="0">
                <a:solidFill>
                  <a:srgbClr val="CF454F"/>
                </a:solidFill>
              </a:rPr>
              <a:t> </a:t>
            </a:r>
            <a:r>
              <a:rPr lang="en-US" sz="1400" b="1" dirty="0" err="1" smtClean="0">
                <a:solidFill>
                  <a:srgbClr val="CF454F"/>
                </a:solidFill>
              </a:rPr>
              <a:t>Rajilić</a:t>
            </a:r>
            <a:r>
              <a:rPr lang="en-US" sz="1400" b="1" dirty="0" smtClean="0">
                <a:solidFill>
                  <a:srgbClr val="CF454F"/>
                </a:solidFill>
              </a:rPr>
              <a:t> </a:t>
            </a:r>
            <a:r>
              <a:rPr lang="en-US" sz="1400" b="1" dirty="0" err="1" smtClean="0">
                <a:solidFill>
                  <a:srgbClr val="CF454F"/>
                </a:solidFill>
              </a:rPr>
              <a:t>Stojanović</a:t>
            </a:r>
            <a:r>
              <a:rPr lang="en-US" sz="1400" dirty="0" smtClean="0">
                <a:solidFill>
                  <a:srgbClr val="CF454F"/>
                </a:solidFill>
              </a:rPr>
              <a:t>, </a:t>
            </a:r>
            <a:r>
              <a:rPr lang="sr-Latn-RS" sz="1400" dirty="0" smtClean="0">
                <a:solidFill>
                  <a:srgbClr val="CF454F"/>
                </a:solidFill>
              </a:rPr>
              <a:t>Faculty of Technology and Metallurgy</a:t>
            </a:r>
            <a:r>
              <a:rPr lang="en-US" sz="1400" dirty="0" smtClean="0">
                <a:solidFill>
                  <a:srgbClr val="CF454F"/>
                </a:solidFill>
              </a:rPr>
              <a:t> -</a:t>
            </a:r>
            <a:r>
              <a:rPr lang="sr-Latn-RS" sz="1400" dirty="0" smtClean="0">
                <a:solidFill>
                  <a:srgbClr val="CF454F"/>
                </a:solidFill>
              </a:rPr>
              <a:t> University of Belgrade</a:t>
            </a:r>
            <a:endParaRPr lang="en-US" sz="1400" dirty="0">
              <a:solidFill>
                <a:srgbClr val="CF454F"/>
              </a:solidFill>
            </a:endParaRPr>
          </a:p>
          <a:p>
            <a:pPr lvl="0" algn="just"/>
            <a:r>
              <a:rPr lang="en-US" sz="1400" dirty="0" smtClean="0">
                <a:solidFill>
                  <a:schemeClr val="tx1">
                    <a:lumMod val="95000"/>
                    <a:lumOff val="5000"/>
                  </a:schemeClr>
                </a:solidFill>
              </a:rPr>
              <a:t>“Indigestible food components that stimulate symbiotic activity of gut </a:t>
            </a:r>
            <a:r>
              <a:rPr lang="en-US" sz="1400" dirty="0" err="1" smtClean="0">
                <a:solidFill>
                  <a:schemeClr val="tx1">
                    <a:lumMod val="95000"/>
                    <a:lumOff val="5000"/>
                  </a:schemeClr>
                </a:solidFill>
              </a:rPr>
              <a:t>microbiota</a:t>
            </a:r>
            <a:r>
              <a:rPr lang="en-US" sz="1400" dirty="0" smtClean="0">
                <a:solidFill>
                  <a:schemeClr val="tx1">
                    <a:lumMod val="95000"/>
                    <a:lumOff val="5000"/>
                  </a:schemeClr>
                </a:solidFill>
              </a:rPr>
              <a:t>”</a:t>
            </a:r>
            <a:endParaRPr lang="en-US" sz="1600" b="1" dirty="0">
              <a:solidFill>
                <a:schemeClr val="tx1">
                  <a:lumMod val="95000"/>
                  <a:lumOff val="5000"/>
                </a:schemeClr>
              </a:solidFill>
              <a:latin typeface="+mj-lt"/>
            </a:endParaRPr>
          </a:p>
        </p:txBody>
      </p:sp>
      <p:sp>
        <p:nvSpPr>
          <p:cNvPr id="13" name="Rectangle 12"/>
          <p:cNvSpPr/>
          <p:nvPr/>
        </p:nvSpPr>
        <p:spPr>
          <a:xfrm>
            <a:off x="457200" y="1229380"/>
            <a:ext cx="8229600" cy="523220"/>
          </a:xfrm>
          <a:prstGeom prst="rect">
            <a:avLst/>
          </a:prstGeom>
          <a:solidFill>
            <a:schemeClr val="bg1"/>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pPr algn="just"/>
            <a:r>
              <a:rPr lang="en-US" sz="1400" b="1" dirty="0" smtClean="0">
                <a:solidFill>
                  <a:srgbClr val="CF454F"/>
                </a:solidFill>
              </a:rPr>
              <a:t>Dr. Ana </a:t>
            </a:r>
            <a:r>
              <a:rPr lang="en-US" sz="1400" b="1" dirty="0" err="1" smtClean="0">
                <a:solidFill>
                  <a:srgbClr val="CF454F"/>
                </a:solidFill>
              </a:rPr>
              <a:t>Ćirić</a:t>
            </a:r>
            <a:r>
              <a:rPr lang="en-US" sz="1400" dirty="0" smtClean="0">
                <a:solidFill>
                  <a:srgbClr val="CF454F"/>
                </a:solidFill>
              </a:rPr>
              <a:t>, Institute for Biological Research “</a:t>
            </a:r>
            <a:r>
              <a:rPr lang="en-US" sz="1400" dirty="0" err="1" smtClean="0">
                <a:solidFill>
                  <a:srgbClr val="CF454F"/>
                </a:solidFill>
              </a:rPr>
              <a:t>Siniša</a:t>
            </a:r>
            <a:r>
              <a:rPr lang="en-US" sz="1400" dirty="0" smtClean="0">
                <a:solidFill>
                  <a:srgbClr val="CF454F"/>
                </a:solidFill>
              </a:rPr>
              <a:t> </a:t>
            </a:r>
            <a:r>
              <a:rPr lang="en-US" sz="1400" dirty="0" err="1" smtClean="0">
                <a:solidFill>
                  <a:srgbClr val="CF454F"/>
                </a:solidFill>
              </a:rPr>
              <a:t>Stanković</a:t>
            </a:r>
            <a:r>
              <a:rPr lang="en-US" sz="1400" dirty="0" smtClean="0">
                <a:solidFill>
                  <a:srgbClr val="CF454F"/>
                </a:solidFill>
              </a:rPr>
              <a:t>” - </a:t>
            </a:r>
            <a:r>
              <a:rPr lang="sr-Latn-RS" sz="1400" dirty="0" smtClean="0">
                <a:solidFill>
                  <a:srgbClr val="CF454F"/>
                </a:solidFill>
              </a:rPr>
              <a:t>University of Belgrade</a:t>
            </a:r>
            <a:endParaRPr lang="en-US" sz="1400" dirty="0" smtClean="0">
              <a:solidFill>
                <a:srgbClr val="CF454F"/>
              </a:solidFill>
            </a:endParaRPr>
          </a:p>
          <a:p>
            <a:pPr algn="just"/>
            <a:r>
              <a:rPr lang="en-US" sz="1400" dirty="0" smtClean="0"/>
              <a:t>“Edible and medicinal mushrooms - The  beneficial  role  of  in  human  health”</a:t>
            </a:r>
            <a:endParaRPr lang="en-US" sz="1600" b="1" dirty="0">
              <a:latin typeface="+mj-lt"/>
            </a:endParaRPr>
          </a:p>
        </p:txBody>
      </p:sp>
      <p:sp>
        <p:nvSpPr>
          <p:cNvPr id="15" name="Rectangle 14"/>
          <p:cNvSpPr/>
          <p:nvPr/>
        </p:nvSpPr>
        <p:spPr>
          <a:xfrm>
            <a:off x="457200" y="2057400"/>
            <a:ext cx="8229600" cy="523220"/>
          </a:xfrm>
          <a:prstGeom prst="rect">
            <a:avLst/>
          </a:prstGeom>
          <a:solidFill>
            <a:srgbClr val="FFFFFD"/>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pPr algn="just"/>
            <a:r>
              <a:rPr lang="en-US" sz="1400" b="1" dirty="0" smtClean="0">
                <a:solidFill>
                  <a:srgbClr val="CF454F"/>
                </a:solidFill>
              </a:rPr>
              <a:t>Dr. </a:t>
            </a:r>
            <a:r>
              <a:rPr lang="en-US" sz="1400" b="1" dirty="0" err="1" smtClean="0">
                <a:solidFill>
                  <a:srgbClr val="CF454F"/>
                </a:solidFill>
              </a:rPr>
              <a:t>Uro</a:t>
            </a:r>
            <a:r>
              <a:rPr lang="sr-Latn-RS" sz="1400" b="1" dirty="0" smtClean="0">
                <a:solidFill>
                  <a:srgbClr val="CF454F"/>
                </a:solidFill>
              </a:rPr>
              <a:t>š</a:t>
            </a:r>
            <a:r>
              <a:rPr lang="en-US" sz="1400" b="1" dirty="0" smtClean="0">
                <a:solidFill>
                  <a:srgbClr val="CF454F"/>
                </a:solidFill>
              </a:rPr>
              <a:t> </a:t>
            </a:r>
            <a:r>
              <a:rPr lang="en-US" sz="1400" b="1" dirty="0" err="1" smtClean="0">
                <a:solidFill>
                  <a:srgbClr val="CF454F"/>
                </a:solidFill>
              </a:rPr>
              <a:t>Andjelkovi</a:t>
            </a:r>
            <a:r>
              <a:rPr lang="sr-Latn-CS" sz="1400" b="1" dirty="0" smtClean="0">
                <a:solidFill>
                  <a:srgbClr val="CF454F"/>
                </a:solidFill>
              </a:rPr>
              <a:t>ć</a:t>
            </a:r>
            <a:r>
              <a:rPr lang="en-US" sz="1400" dirty="0" smtClean="0">
                <a:solidFill>
                  <a:srgbClr val="CF454F"/>
                </a:solidFill>
              </a:rPr>
              <a:t>,</a:t>
            </a:r>
            <a:r>
              <a:rPr lang="sr-Latn-CS" sz="1400" dirty="0" smtClean="0">
                <a:solidFill>
                  <a:srgbClr val="CF454F"/>
                </a:solidFill>
              </a:rPr>
              <a:t> </a:t>
            </a:r>
            <a:r>
              <a:rPr lang="en-US" sz="1400" dirty="0" smtClean="0">
                <a:solidFill>
                  <a:srgbClr val="CF454F"/>
                </a:solidFill>
              </a:rPr>
              <a:t>Institute of Chemistry, Technology and Metallurgy - </a:t>
            </a:r>
            <a:r>
              <a:rPr lang="sr-Latn-RS" sz="1400" dirty="0" smtClean="0">
                <a:solidFill>
                  <a:srgbClr val="CF454F"/>
                </a:solidFill>
              </a:rPr>
              <a:t>University of Belgrade</a:t>
            </a:r>
            <a:r>
              <a:rPr lang="en-US" sz="1400" dirty="0" smtClean="0">
                <a:solidFill>
                  <a:srgbClr val="CF454F"/>
                </a:solidFill>
              </a:rPr>
              <a:t> </a:t>
            </a:r>
          </a:p>
          <a:p>
            <a:pPr algn="just"/>
            <a:r>
              <a:rPr lang="en-US" sz="1400" dirty="0" smtClean="0"/>
              <a:t>"Mass spectrometry as </a:t>
            </a:r>
            <a:r>
              <a:rPr lang="en-US" sz="1400" dirty="0" err="1" smtClean="0"/>
              <a:t>foodomics</a:t>
            </a:r>
            <a:r>
              <a:rPr lang="en-US" sz="1400" dirty="0" smtClean="0"/>
              <a:t> tool in research and control of food allergen proteins"</a:t>
            </a:r>
            <a:endParaRPr lang="en-US" sz="1600" dirty="0">
              <a:latin typeface="+mj-lt"/>
            </a:endParaRPr>
          </a:p>
        </p:txBody>
      </p:sp>
      <p:sp>
        <p:nvSpPr>
          <p:cNvPr id="16" name="Rectangle 15"/>
          <p:cNvSpPr/>
          <p:nvPr/>
        </p:nvSpPr>
        <p:spPr>
          <a:xfrm>
            <a:off x="457200" y="2829580"/>
            <a:ext cx="8229600" cy="523220"/>
          </a:xfrm>
          <a:prstGeom prst="rect">
            <a:avLst/>
          </a:prstGeom>
          <a:solidFill>
            <a:schemeClr val="bg1"/>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pPr lvl="0" algn="just"/>
            <a:r>
              <a:rPr lang="en-US" sz="1400" b="1" dirty="0" smtClean="0">
                <a:solidFill>
                  <a:srgbClr val="CF454F"/>
                </a:solidFill>
              </a:rPr>
              <a:t>Prof. </a:t>
            </a:r>
            <a:r>
              <a:rPr lang="sr-Latn-RS" sz="1400" b="1" dirty="0" smtClean="0">
                <a:solidFill>
                  <a:srgbClr val="CF454F"/>
                </a:solidFill>
              </a:rPr>
              <a:t>D</a:t>
            </a:r>
            <a:r>
              <a:rPr lang="en-US" sz="1400" b="1" dirty="0" smtClean="0">
                <a:solidFill>
                  <a:srgbClr val="CF454F"/>
                </a:solidFill>
              </a:rPr>
              <a:t>r</a:t>
            </a:r>
            <a:r>
              <a:rPr lang="sr-Latn-RS" sz="1400" b="1" dirty="0" smtClean="0">
                <a:solidFill>
                  <a:srgbClr val="CF454F"/>
                </a:solidFill>
              </a:rPr>
              <a:t>.</a:t>
            </a:r>
            <a:r>
              <a:rPr lang="en-US" sz="1400" b="1" dirty="0" smtClean="0">
                <a:solidFill>
                  <a:srgbClr val="CF454F"/>
                </a:solidFill>
              </a:rPr>
              <a:t> </a:t>
            </a:r>
            <a:r>
              <a:rPr lang="en-US" sz="1400" b="1" dirty="0" err="1" smtClean="0">
                <a:solidFill>
                  <a:srgbClr val="CF454F"/>
                </a:solidFill>
              </a:rPr>
              <a:t>Mirjana</a:t>
            </a:r>
            <a:r>
              <a:rPr lang="en-US" sz="1400" b="1" dirty="0" smtClean="0">
                <a:solidFill>
                  <a:srgbClr val="CF454F"/>
                </a:solidFill>
              </a:rPr>
              <a:t> </a:t>
            </a:r>
            <a:r>
              <a:rPr lang="en-US" sz="1400" b="1" dirty="0" err="1" smtClean="0">
                <a:solidFill>
                  <a:srgbClr val="CF454F"/>
                </a:solidFill>
              </a:rPr>
              <a:t>Pešić</a:t>
            </a:r>
            <a:r>
              <a:rPr lang="en-US" sz="1400" dirty="0" smtClean="0">
                <a:solidFill>
                  <a:srgbClr val="C00000"/>
                </a:solidFill>
              </a:rPr>
              <a:t>, Faculty of Agriculture - University of Belgrade  </a:t>
            </a:r>
          </a:p>
          <a:p>
            <a:pPr lvl="0" algn="just"/>
            <a:r>
              <a:rPr lang="en-US" sz="1400" dirty="0" smtClean="0"/>
              <a:t>“Structure and function of milk protein complexes generating during milk processing”</a:t>
            </a:r>
            <a:endParaRPr lang="en-US" sz="1400" dirty="0"/>
          </a:p>
        </p:txBody>
      </p:sp>
      <p:sp>
        <p:nvSpPr>
          <p:cNvPr id="17" name="Rectangle 16"/>
          <p:cNvSpPr/>
          <p:nvPr/>
        </p:nvSpPr>
        <p:spPr>
          <a:xfrm>
            <a:off x="457200" y="3591580"/>
            <a:ext cx="8229600" cy="523220"/>
          </a:xfrm>
          <a:prstGeom prst="rect">
            <a:avLst/>
          </a:prstGeom>
          <a:solidFill>
            <a:schemeClr val="bg1"/>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pPr lvl="0" algn="just"/>
            <a:r>
              <a:rPr lang="en-US" sz="1400" b="1" dirty="0" smtClean="0">
                <a:solidFill>
                  <a:srgbClr val="CF454F"/>
                </a:solidFill>
              </a:rPr>
              <a:t>Dr. </a:t>
            </a:r>
            <a:r>
              <a:rPr lang="en-US" sz="1400" b="1" dirty="0" err="1" smtClean="0">
                <a:solidFill>
                  <a:srgbClr val="CF454F"/>
                </a:solidFill>
              </a:rPr>
              <a:t>Bojana</a:t>
            </a:r>
            <a:r>
              <a:rPr lang="en-US" sz="1400" b="1" dirty="0" smtClean="0">
                <a:solidFill>
                  <a:srgbClr val="CF454F"/>
                </a:solidFill>
              </a:rPr>
              <a:t> </a:t>
            </a:r>
            <a:r>
              <a:rPr lang="en-US" sz="1400" b="1" dirty="0" err="1" smtClean="0">
                <a:solidFill>
                  <a:srgbClr val="CF454F"/>
                </a:solidFill>
              </a:rPr>
              <a:t>Vidović</a:t>
            </a:r>
            <a:r>
              <a:rPr lang="sr-Latn-RS" sz="1400" dirty="0" smtClean="0">
                <a:solidFill>
                  <a:srgbClr val="CF454F"/>
                </a:solidFill>
              </a:rPr>
              <a:t>,</a:t>
            </a:r>
            <a:r>
              <a:rPr lang="en-US" sz="1400" dirty="0" smtClean="0">
                <a:solidFill>
                  <a:srgbClr val="CF454F"/>
                </a:solidFill>
              </a:rPr>
              <a:t> Faculty of Pharmacy</a:t>
            </a:r>
            <a:r>
              <a:rPr lang="sr-Latn-RS" sz="1400" dirty="0" smtClean="0">
                <a:solidFill>
                  <a:srgbClr val="CF454F"/>
                </a:solidFill>
              </a:rPr>
              <a:t> -</a:t>
            </a:r>
            <a:r>
              <a:rPr lang="en-US" sz="1400" dirty="0" smtClean="0">
                <a:solidFill>
                  <a:srgbClr val="CF454F"/>
                </a:solidFill>
              </a:rPr>
              <a:t> University of Belgrade</a:t>
            </a:r>
            <a:endParaRPr lang="sr-Latn-RS" sz="1400" dirty="0" smtClean="0">
              <a:solidFill>
                <a:srgbClr val="CF454F"/>
              </a:solidFill>
            </a:endParaRPr>
          </a:p>
          <a:p>
            <a:pPr lvl="0" algn="just"/>
            <a:r>
              <a:rPr lang="en-US" sz="1400" dirty="0" smtClean="0"/>
              <a:t>“Application of scientific research in the development of the functional foods concept’’</a:t>
            </a:r>
            <a:endParaRPr lang="en-US" sz="1400" dirty="0"/>
          </a:p>
        </p:txBody>
      </p:sp>
      <p:sp>
        <p:nvSpPr>
          <p:cNvPr id="18" name="Rectangle 17"/>
          <p:cNvSpPr/>
          <p:nvPr/>
        </p:nvSpPr>
        <p:spPr>
          <a:xfrm>
            <a:off x="457200" y="4353580"/>
            <a:ext cx="8229600" cy="523220"/>
          </a:xfrm>
          <a:prstGeom prst="rect">
            <a:avLst/>
          </a:prstGeom>
          <a:solidFill>
            <a:schemeClr val="bg1"/>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pPr lvl="0" algn="just"/>
            <a:r>
              <a:rPr lang="en-US" sz="1400" b="1" dirty="0" err="1" smtClean="0">
                <a:solidFill>
                  <a:srgbClr val="CF454F"/>
                </a:solidFill>
              </a:rPr>
              <a:t>Dr</a:t>
            </a:r>
            <a:r>
              <a:rPr lang="sr-Latn-RS" sz="1400" b="1" dirty="0" smtClean="0">
                <a:solidFill>
                  <a:srgbClr val="CF454F"/>
                </a:solidFill>
              </a:rPr>
              <a:t>.</a:t>
            </a:r>
            <a:r>
              <a:rPr lang="en-US" sz="1400" b="1" dirty="0" smtClean="0">
                <a:solidFill>
                  <a:srgbClr val="CF454F"/>
                </a:solidFill>
              </a:rPr>
              <a:t> </a:t>
            </a:r>
            <a:r>
              <a:rPr lang="en-US" sz="1400" b="1" dirty="0" err="1" smtClean="0">
                <a:solidFill>
                  <a:srgbClr val="CF454F"/>
                </a:solidFill>
              </a:rPr>
              <a:t>Jelic</a:t>
            </a:r>
            <a:r>
              <a:rPr lang="sr-Latn-RS" sz="1400" b="1" dirty="0" smtClean="0">
                <a:solidFill>
                  <a:srgbClr val="CF454F"/>
                </a:solidFill>
              </a:rPr>
              <a:t>a</a:t>
            </a:r>
            <a:r>
              <a:rPr lang="en-US" sz="1400" b="1" dirty="0" smtClean="0">
                <a:solidFill>
                  <a:srgbClr val="CF454F"/>
                </a:solidFill>
              </a:rPr>
              <a:t> </a:t>
            </a:r>
            <a:r>
              <a:rPr lang="en-US" sz="1400" b="1" dirty="0" err="1" smtClean="0">
                <a:solidFill>
                  <a:srgbClr val="CF454F"/>
                </a:solidFill>
              </a:rPr>
              <a:t>Grujić</a:t>
            </a:r>
            <a:r>
              <a:rPr lang="en-US" sz="1400" b="1" dirty="0" smtClean="0">
                <a:solidFill>
                  <a:srgbClr val="CF454F"/>
                </a:solidFill>
              </a:rPr>
              <a:t> </a:t>
            </a:r>
            <a:r>
              <a:rPr lang="en-US" sz="1400" b="1" dirty="0" err="1" smtClean="0">
                <a:solidFill>
                  <a:srgbClr val="CF454F"/>
                </a:solidFill>
              </a:rPr>
              <a:t>Milanović</a:t>
            </a:r>
            <a:r>
              <a:rPr lang="en-US" sz="1400" dirty="0" smtClean="0">
                <a:solidFill>
                  <a:srgbClr val="CF454F"/>
                </a:solidFill>
              </a:rPr>
              <a:t>,</a:t>
            </a:r>
            <a:r>
              <a:rPr lang="en-US" sz="1400" b="1" dirty="0" smtClean="0">
                <a:solidFill>
                  <a:srgbClr val="CF454F"/>
                </a:solidFill>
              </a:rPr>
              <a:t> </a:t>
            </a:r>
            <a:r>
              <a:rPr lang="en-US" sz="1400" dirty="0" smtClean="0">
                <a:solidFill>
                  <a:srgbClr val="CF454F"/>
                </a:solidFill>
              </a:rPr>
              <a:t>Institute for Medical Research</a:t>
            </a:r>
            <a:r>
              <a:rPr lang="sr-Latn-RS" sz="1400" dirty="0" smtClean="0">
                <a:solidFill>
                  <a:srgbClr val="CF454F"/>
                </a:solidFill>
              </a:rPr>
              <a:t> -</a:t>
            </a:r>
            <a:r>
              <a:rPr lang="en-US" sz="1400" dirty="0" smtClean="0">
                <a:solidFill>
                  <a:srgbClr val="CF454F"/>
                </a:solidFill>
              </a:rPr>
              <a:t> University of Belgrade</a:t>
            </a:r>
            <a:endParaRPr lang="sr-Latn-RS" sz="1400" dirty="0" smtClean="0">
              <a:solidFill>
                <a:srgbClr val="CF454F"/>
              </a:solidFill>
            </a:endParaRPr>
          </a:p>
          <a:p>
            <a:pPr lvl="0" algn="just"/>
            <a:r>
              <a:rPr lang="en-US" sz="1400" dirty="0" smtClean="0"/>
              <a:t>“Wine and health”</a:t>
            </a:r>
          </a:p>
        </p:txBody>
      </p:sp>
      <p:sp>
        <p:nvSpPr>
          <p:cNvPr id="14" name="Rectangle 13"/>
          <p:cNvSpPr/>
          <p:nvPr/>
        </p:nvSpPr>
        <p:spPr>
          <a:xfrm>
            <a:off x="457200" y="5115580"/>
            <a:ext cx="8229600" cy="523220"/>
          </a:xfrm>
          <a:prstGeom prst="rect">
            <a:avLst/>
          </a:prstGeom>
          <a:solidFill>
            <a:schemeClr val="bg1"/>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pPr algn="just"/>
            <a:r>
              <a:rPr lang="en-US" sz="1400" b="1" dirty="0" smtClean="0">
                <a:solidFill>
                  <a:srgbClr val="CF454F"/>
                </a:solidFill>
              </a:rPr>
              <a:t>Dr. </a:t>
            </a:r>
            <a:r>
              <a:rPr lang="en-US" sz="1400" b="1" dirty="0" err="1" smtClean="0">
                <a:solidFill>
                  <a:srgbClr val="CF454F"/>
                </a:solidFill>
              </a:rPr>
              <a:t>Milica</a:t>
            </a:r>
            <a:r>
              <a:rPr lang="en-US" sz="1400" b="1" dirty="0" smtClean="0">
                <a:solidFill>
                  <a:srgbClr val="CF454F"/>
                </a:solidFill>
              </a:rPr>
              <a:t> </a:t>
            </a:r>
            <a:r>
              <a:rPr lang="en-US" sz="1400" b="1" dirty="0" err="1" smtClean="0">
                <a:solidFill>
                  <a:srgbClr val="CF454F"/>
                </a:solidFill>
              </a:rPr>
              <a:t>Živković</a:t>
            </a:r>
            <a:r>
              <a:rPr lang="en-US" sz="1400" b="1" dirty="0" smtClean="0">
                <a:solidFill>
                  <a:srgbClr val="CF454F"/>
                </a:solidFill>
              </a:rPr>
              <a:t>,</a:t>
            </a:r>
            <a:r>
              <a:rPr lang="en-US" sz="1400" dirty="0" smtClean="0">
                <a:solidFill>
                  <a:srgbClr val="CF454F"/>
                </a:solidFill>
              </a:rPr>
              <a:t> </a:t>
            </a:r>
            <a:r>
              <a:rPr lang="sr-Latn-RS" sz="1400" dirty="0" smtClean="0">
                <a:solidFill>
                  <a:srgbClr val="CF454F"/>
                </a:solidFill>
              </a:rPr>
              <a:t>Institute of Molecular Genetics and Genetic Engineering</a:t>
            </a:r>
            <a:r>
              <a:rPr lang="sr-Latn-RS" sz="1400" dirty="0">
                <a:solidFill>
                  <a:srgbClr val="CF454F"/>
                </a:solidFill>
              </a:rPr>
              <a:t> </a:t>
            </a:r>
            <a:r>
              <a:rPr lang="sr-Latn-RS" sz="1400" dirty="0" smtClean="0">
                <a:solidFill>
                  <a:srgbClr val="CF454F"/>
                </a:solidFill>
              </a:rPr>
              <a:t>-</a:t>
            </a:r>
            <a:r>
              <a:rPr lang="en-US" sz="1400" dirty="0" smtClean="0">
                <a:solidFill>
                  <a:srgbClr val="CF454F"/>
                </a:solidFill>
              </a:rPr>
              <a:t> University of Belgrade</a:t>
            </a:r>
            <a:r>
              <a:rPr lang="en-US" sz="1400" b="1" dirty="0" smtClean="0">
                <a:solidFill>
                  <a:srgbClr val="CF454F"/>
                </a:solidFill>
              </a:rPr>
              <a:t> </a:t>
            </a:r>
            <a:r>
              <a:rPr lang="en-US" sz="1400" dirty="0" smtClean="0"/>
              <a:t>“Probiotic Applications of </a:t>
            </a:r>
            <a:r>
              <a:rPr lang="en-US" sz="1400" dirty="0" err="1" smtClean="0"/>
              <a:t>Exopolysaccharides</a:t>
            </a:r>
            <a:r>
              <a:rPr lang="en-US" sz="1400" dirty="0" smtClean="0"/>
              <a:t>-Producing Lactobacilli in Functional Food”</a:t>
            </a:r>
          </a:p>
        </p:txBody>
      </p:sp>
      <p:sp>
        <p:nvSpPr>
          <p:cNvPr id="21" name="Rectangle 20"/>
          <p:cNvSpPr/>
          <p:nvPr/>
        </p:nvSpPr>
        <p:spPr>
          <a:xfrm>
            <a:off x="441960" y="5877580"/>
            <a:ext cx="8229600" cy="523220"/>
          </a:xfrm>
          <a:prstGeom prst="rect">
            <a:avLst/>
          </a:prstGeom>
          <a:solidFill>
            <a:schemeClr val="bg1"/>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pPr algn="just"/>
            <a:r>
              <a:rPr lang="en-US" sz="1400" b="1" dirty="0" smtClean="0">
                <a:solidFill>
                  <a:srgbClr val="CF454F"/>
                </a:solidFill>
              </a:rPr>
              <a:t>Dr.</a:t>
            </a:r>
            <a:r>
              <a:rPr lang="en-US" sz="1400" dirty="0" smtClean="0">
                <a:solidFill>
                  <a:srgbClr val="CF454F"/>
                </a:solidFill>
              </a:rPr>
              <a:t> </a:t>
            </a:r>
            <a:r>
              <a:rPr lang="en-US" sz="1400" b="1" dirty="0" err="1" smtClean="0">
                <a:solidFill>
                  <a:srgbClr val="CF454F"/>
                </a:solidFill>
              </a:rPr>
              <a:t>Jelena</a:t>
            </a:r>
            <a:r>
              <a:rPr lang="en-US" sz="1400" b="1" dirty="0" smtClean="0">
                <a:solidFill>
                  <a:srgbClr val="CF454F"/>
                </a:solidFill>
              </a:rPr>
              <a:t> </a:t>
            </a:r>
            <a:r>
              <a:rPr lang="en-US" sz="1400" b="1" dirty="0" err="1" smtClean="0">
                <a:solidFill>
                  <a:srgbClr val="CF454F"/>
                </a:solidFill>
              </a:rPr>
              <a:t>Trifković</a:t>
            </a:r>
            <a:r>
              <a:rPr lang="en-US" sz="1400" b="1" dirty="0" smtClean="0">
                <a:solidFill>
                  <a:srgbClr val="CF454F"/>
                </a:solidFill>
              </a:rPr>
              <a:t>, </a:t>
            </a:r>
            <a:r>
              <a:rPr lang="en-US" sz="1400" dirty="0" smtClean="0">
                <a:solidFill>
                  <a:srgbClr val="CF454F"/>
                </a:solidFill>
              </a:rPr>
              <a:t>Faculty of Chemistry</a:t>
            </a:r>
            <a:r>
              <a:rPr lang="sr-Latn-RS" sz="1400" dirty="0" smtClean="0">
                <a:solidFill>
                  <a:srgbClr val="CF454F"/>
                </a:solidFill>
              </a:rPr>
              <a:t> -</a:t>
            </a:r>
            <a:r>
              <a:rPr lang="en-US" sz="1400" dirty="0" smtClean="0">
                <a:solidFill>
                  <a:srgbClr val="CF454F"/>
                </a:solidFill>
              </a:rPr>
              <a:t> University of Belgrade</a:t>
            </a:r>
            <a:r>
              <a:rPr lang="en-US" sz="1400" b="1" dirty="0" smtClean="0">
                <a:solidFill>
                  <a:srgbClr val="CF454F"/>
                </a:solidFill>
              </a:rPr>
              <a:t> </a:t>
            </a:r>
            <a:endParaRPr lang="sr-Latn-RS" sz="1400" b="1" dirty="0" smtClean="0">
              <a:solidFill>
                <a:srgbClr val="CF454F"/>
              </a:solidFill>
            </a:endParaRPr>
          </a:p>
          <a:p>
            <a:pPr algn="just"/>
            <a:r>
              <a:rPr lang="en-US" sz="1400" dirty="0" smtClean="0">
                <a:solidFill>
                  <a:srgbClr val="CF454F"/>
                </a:solidFill>
              </a:rPr>
              <a:t>“</a:t>
            </a:r>
            <a:r>
              <a:rPr lang="en-US" sz="1400" dirty="0" err="1" smtClean="0"/>
              <a:t>Chemometrics</a:t>
            </a:r>
            <a:r>
              <a:rPr lang="en-US" sz="1400" dirty="0" smtClean="0"/>
              <a:t> in </a:t>
            </a:r>
            <a:r>
              <a:rPr lang="en-US" sz="1400" dirty="0" err="1" smtClean="0"/>
              <a:t>foodomics</a:t>
            </a:r>
            <a:r>
              <a:rPr lang="en-US" sz="1400" dirty="0" smtClean="0"/>
              <a:t>”</a:t>
            </a:r>
          </a:p>
        </p:txBody>
      </p:sp>
      <p:sp>
        <p:nvSpPr>
          <p:cNvPr id="5" name="Rectangle 4"/>
          <p:cNvSpPr/>
          <p:nvPr/>
        </p:nvSpPr>
        <p:spPr>
          <a:xfrm>
            <a:off x="447040" y="-262354"/>
            <a:ext cx="2220480" cy="338554"/>
          </a:xfrm>
          <a:prstGeom prst="rect">
            <a:avLst/>
          </a:prstGeom>
          <a:solidFill>
            <a:schemeClr val="bg1"/>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none">
            <a:spAutoFit/>
          </a:bodyPr>
          <a:lstStyle/>
          <a:p>
            <a:r>
              <a:rPr lang="en-US" sz="1600" b="1" dirty="0" smtClean="0">
                <a:solidFill>
                  <a:srgbClr val="C00000"/>
                </a:solidFill>
                <a:latin typeface="+mj-lt"/>
              </a:rPr>
              <a:t>INVITED LECTURES:</a:t>
            </a:r>
            <a:endParaRPr lang="en-US" sz="1600" b="1" dirty="0">
              <a:solidFill>
                <a:srgbClr val="C0000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Marina\Documents\my documents sa psla\tesic\slike za sajt\received_10209579532476847.jpeg"/>
          <p:cNvPicPr>
            <a:picLocks noChangeAspect="1" noChangeArrowheads="1"/>
          </p:cNvPicPr>
          <p:nvPr/>
        </p:nvPicPr>
        <p:blipFill>
          <a:blip r:embed="rId2" cstate="print">
            <a:lum contrast="-30000"/>
          </a:blip>
          <a:srcRect/>
          <a:stretch>
            <a:fillRect/>
          </a:stretch>
        </p:blipFill>
        <p:spPr bwMode="auto">
          <a:xfrm>
            <a:off x="0" y="0"/>
            <a:ext cx="9220200" cy="6858000"/>
          </a:xfrm>
          <a:prstGeom prst="rect">
            <a:avLst/>
          </a:prstGeom>
          <a:noFill/>
        </p:spPr>
      </p:pic>
      <p:sp>
        <p:nvSpPr>
          <p:cNvPr id="8" name="Rectangle 7"/>
          <p:cNvSpPr/>
          <p:nvPr/>
        </p:nvSpPr>
        <p:spPr>
          <a:xfrm>
            <a:off x="614356" y="423446"/>
            <a:ext cx="2121286" cy="400110"/>
          </a:xfrm>
          <a:prstGeom prst="rect">
            <a:avLst/>
          </a:prstGeom>
          <a:solidFill>
            <a:schemeClr val="bg2">
              <a:lumMod val="50000"/>
            </a:schemeClr>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none">
            <a:spAutoFit/>
          </a:bodyPr>
          <a:lstStyle/>
          <a:p>
            <a:r>
              <a:rPr lang="en-US" sz="2000" b="1" dirty="0" smtClean="0">
                <a:solidFill>
                  <a:schemeClr val="bg1"/>
                </a:solidFill>
                <a:latin typeface="+mj-lt"/>
              </a:rPr>
              <a:t>ROUND TABLE:</a:t>
            </a:r>
            <a:endParaRPr lang="en-US" sz="2000" b="1" dirty="0">
              <a:solidFill>
                <a:schemeClr val="bg1"/>
              </a:solidFill>
              <a:latin typeface="+mj-lt"/>
            </a:endParaRPr>
          </a:p>
        </p:txBody>
      </p:sp>
      <p:sp>
        <p:nvSpPr>
          <p:cNvPr id="9" name="Rectangle 8"/>
          <p:cNvSpPr/>
          <p:nvPr/>
        </p:nvSpPr>
        <p:spPr>
          <a:xfrm>
            <a:off x="609600" y="1566446"/>
            <a:ext cx="8146351" cy="584775"/>
          </a:xfrm>
          <a:prstGeom prst="rect">
            <a:avLst/>
          </a:prstGeom>
          <a:solidFill>
            <a:schemeClr val="bg2">
              <a:lumMod val="50000"/>
            </a:schemeClr>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pPr algn="ctr"/>
            <a:r>
              <a:rPr lang="en-US" sz="1600" b="1" dirty="0" smtClean="0">
                <a:solidFill>
                  <a:srgbClr val="FFC000"/>
                </a:solidFill>
              </a:rPr>
              <a:t>M. Sci. </a:t>
            </a:r>
            <a:r>
              <a:rPr lang="en-US" sz="1600" b="1" dirty="0" err="1" smtClean="0">
                <a:solidFill>
                  <a:srgbClr val="FFC000"/>
                </a:solidFill>
              </a:rPr>
              <a:t>Ivanka</a:t>
            </a:r>
            <a:r>
              <a:rPr lang="en-US" sz="1600" b="1" dirty="0" smtClean="0">
                <a:solidFill>
                  <a:srgbClr val="FFC000"/>
                </a:solidFill>
              </a:rPr>
              <a:t> </a:t>
            </a:r>
            <a:r>
              <a:rPr lang="en-US" sz="1600" b="1" dirty="0" err="1" smtClean="0">
                <a:solidFill>
                  <a:srgbClr val="FFC000"/>
                </a:solidFill>
              </a:rPr>
              <a:t>Milenković</a:t>
            </a:r>
            <a:r>
              <a:rPr lang="sr-Latn-RS" sz="1600" b="1" dirty="0" smtClean="0">
                <a:solidFill>
                  <a:srgbClr val="FFC000"/>
                </a:solidFill>
              </a:rPr>
              <a:t>,</a:t>
            </a:r>
            <a:r>
              <a:rPr lang="en-US" sz="1600" b="1" dirty="0" smtClean="0">
                <a:solidFill>
                  <a:srgbClr val="FFC000"/>
                </a:solidFill>
              </a:rPr>
              <a:t> </a:t>
            </a:r>
            <a:r>
              <a:rPr lang="en-US" sz="1600" dirty="0" smtClean="0">
                <a:solidFill>
                  <a:srgbClr val="FFC000"/>
                </a:solidFill>
              </a:rPr>
              <a:t>co-founder and director of private company  EKOFUNGI </a:t>
            </a:r>
            <a:r>
              <a:rPr lang="sr-Latn-RS" sz="1600" dirty="0" smtClean="0">
                <a:solidFill>
                  <a:srgbClr val="FFC000"/>
                </a:solidFill>
              </a:rPr>
              <a:t>ltd.</a:t>
            </a:r>
          </a:p>
          <a:p>
            <a:pPr algn="ctr"/>
            <a:r>
              <a:rPr lang="en-US" sz="1600" dirty="0" smtClean="0">
                <a:solidFill>
                  <a:srgbClr val="FFC000"/>
                </a:solidFill>
              </a:rPr>
              <a:t>“Science and knowledge  – a tool in the production of high-quality food”</a:t>
            </a:r>
            <a:endParaRPr lang="en-US" sz="1600" b="1" dirty="0">
              <a:solidFill>
                <a:srgbClr val="FFC000"/>
              </a:solidFill>
              <a:latin typeface="+mj-lt"/>
            </a:endParaRPr>
          </a:p>
        </p:txBody>
      </p:sp>
      <p:sp>
        <p:nvSpPr>
          <p:cNvPr id="10" name="Rectangle 9"/>
          <p:cNvSpPr/>
          <p:nvPr/>
        </p:nvSpPr>
        <p:spPr>
          <a:xfrm>
            <a:off x="762000" y="5638800"/>
            <a:ext cx="3124200" cy="338554"/>
          </a:xfrm>
          <a:prstGeom prst="rect">
            <a:avLst/>
          </a:prstGeom>
          <a:solidFill>
            <a:schemeClr val="bg2">
              <a:lumMod val="50000"/>
            </a:schemeClr>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r>
              <a:rPr lang="en-US" sz="1600" b="1" dirty="0" err="1" smtClean="0">
                <a:solidFill>
                  <a:srgbClr val="FFC000"/>
                </a:solidFill>
                <a:latin typeface="+mj-lt"/>
              </a:rPr>
              <a:t>Privredna</a:t>
            </a:r>
            <a:r>
              <a:rPr lang="en-US" sz="1600" b="1" dirty="0" smtClean="0">
                <a:solidFill>
                  <a:srgbClr val="FFC000"/>
                </a:solidFill>
                <a:latin typeface="+mj-lt"/>
              </a:rPr>
              <a:t> </a:t>
            </a:r>
            <a:r>
              <a:rPr lang="en-US" sz="1600" b="1" dirty="0" err="1" smtClean="0">
                <a:solidFill>
                  <a:srgbClr val="FFC000"/>
                </a:solidFill>
                <a:latin typeface="+mj-lt"/>
              </a:rPr>
              <a:t>komora</a:t>
            </a:r>
            <a:endParaRPr lang="en-US" sz="1600" b="1" dirty="0">
              <a:solidFill>
                <a:srgbClr val="FFC000"/>
              </a:solidFill>
              <a:latin typeface="+mj-lt"/>
            </a:endParaRPr>
          </a:p>
        </p:txBody>
      </p:sp>
      <p:sp>
        <p:nvSpPr>
          <p:cNvPr id="11" name="Rectangle 10"/>
          <p:cNvSpPr/>
          <p:nvPr/>
        </p:nvSpPr>
        <p:spPr>
          <a:xfrm>
            <a:off x="622300" y="4419600"/>
            <a:ext cx="8133651" cy="584775"/>
          </a:xfrm>
          <a:prstGeom prst="rect">
            <a:avLst/>
          </a:prstGeom>
          <a:solidFill>
            <a:schemeClr val="bg2">
              <a:lumMod val="50000"/>
            </a:schemeClr>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r>
              <a:rPr lang="en-US" sz="1600" b="1" dirty="0" smtClean="0">
                <a:solidFill>
                  <a:srgbClr val="FFC000"/>
                </a:solidFill>
              </a:rPr>
              <a:t>Dr. </a:t>
            </a:r>
            <a:r>
              <a:rPr lang="en-US" sz="1600" b="1" dirty="0" err="1" smtClean="0">
                <a:solidFill>
                  <a:srgbClr val="FFC000"/>
                </a:solidFill>
              </a:rPr>
              <a:t>Mljadjen</a:t>
            </a:r>
            <a:r>
              <a:rPr lang="en-US" sz="1600" b="1" dirty="0" smtClean="0">
                <a:solidFill>
                  <a:srgbClr val="FFC000"/>
                </a:solidFill>
              </a:rPr>
              <a:t> </a:t>
            </a:r>
            <a:r>
              <a:rPr lang="en-US" sz="1600" b="1" dirty="0" err="1" smtClean="0">
                <a:solidFill>
                  <a:srgbClr val="FFC000"/>
                </a:solidFill>
              </a:rPr>
              <a:t>Stojanović</a:t>
            </a:r>
            <a:r>
              <a:rPr lang="en-US" sz="1600" b="1" dirty="0" smtClean="0">
                <a:solidFill>
                  <a:srgbClr val="FFC000"/>
                </a:solidFill>
              </a:rPr>
              <a:t>,</a:t>
            </a:r>
            <a:r>
              <a:rPr lang="sr-Latn-RS" sz="1600" b="1" dirty="0" smtClean="0">
                <a:solidFill>
                  <a:srgbClr val="FFC000"/>
                </a:solidFill>
              </a:rPr>
              <a:t> </a:t>
            </a:r>
            <a:r>
              <a:rPr lang="en-US" sz="1600" dirty="0" smtClean="0">
                <a:solidFill>
                  <a:srgbClr val="FFC000"/>
                </a:solidFill>
              </a:rPr>
              <a:t>Innovation F</a:t>
            </a:r>
            <a:r>
              <a:rPr lang="sr-Latn-RS" sz="1600" dirty="0" smtClean="0">
                <a:solidFill>
                  <a:srgbClr val="FFC000"/>
                </a:solidFill>
              </a:rPr>
              <a:t>und</a:t>
            </a:r>
            <a:endParaRPr lang="sr-Latn-RS" sz="1600" b="1" dirty="0" smtClean="0">
              <a:solidFill>
                <a:srgbClr val="FFC000"/>
              </a:solidFill>
            </a:endParaRPr>
          </a:p>
          <a:p>
            <a:pPr algn="ctr"/>
            <a:r>
              <a:rPr lang="en-US" sz="1600" b="1" dirty="0" smtClean="0">
                <a:solidFill>
                  <a:srgbClr val="FFC000"/>
                </a:solidFill>
              </a:rPr>
              <a:t>“</a:t>
            </a:r>
            <a:r>
              <a:rPr lang="en-US" sz="1600" dirty="0" smtClean="0">
                <a:solidFill>
                  <a:srgbClr val="FFC000"/>
                </a:solidFill>
              </a:rPr>
              <a:t>Science and economy in Serbia – mechanisms for incentivizing cooperation”</a:t>
            </a:r>
          </a:p>
        </p:txBody>
      </p:sp>
      <p:sp>
        <p:nvSpPr>
          <p:cNvPr id="7" name="Rectangle 6"/>
          <p:cNvSpPr/>
          <p:nvPr/>
        </p:nvSpPr>
        <p:spPr>
          <a:xfrm>
            <a:off x="381001" y="2971800"/>
            <a:ext cx="8382000" cy="830997"/>
          </a:xfrm>
          <a:prstGeom prst="rect">
            <a:avLst/>
          </a:prstGeom>
          <a:solidFill>
            <a:schemeClr val="bg2">
              <a:lumMod val="50000"/>
            </a:schemeClr>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square">
            <a:spAutoFit/>
          </a:bodyPr>
          <a:lstStyle/>
          <a:p>
            <a:r>
              <a:rPr lang="en-US" sz="1600" b="1" dirty="0" smtClean="0">
                <a:solidFill>
                  <a:srgbClr val="FFC000"/>
                </a:solidFill>
              </a:rPr>
              <a:t>Prof. Dr. Viktor </a:t>
            </a:r>
            <a:r>
              <a:rPr lang="en-US" sz="1600" b="1" dirty="0" err="1" smtClean="0">
                <a:solidFill>
                  <a:srgbClr val="FFC000"/>
                </a:solidFill>
              </a:rPr>
              <a:t>Nedović</a:t>
            </a:r>
            <a:r>
              <a:rPr lang="en-US" sz="1600" b="1" dirty="0" smtClean="0">
                <a:solidFill>
                  <a:srgbClr val="FFC000"/>
                </a:solidFill>
              </a:rPr>
              <a:t>,</a:t>
            </a:r>
            <a:r>
              <a:rPr lang="sr-Latn-RS" sz="1600" b="1" dirty="0" smtClean="0">
                <a:solidFill>
                  <a:srgbClr val="FFC000"/>
                </a:solidFill>
              </a:rPr>
              <a:t> </a:t>
            </a:r>
            <a:r>
              <a:rPr lang="en-US" sz="1600" dirty="0" smtClean="0">
                <a:solidFill>
                  <a:srgbClr val="FFC000"/>
                </a:solidFill>
              </a:rPr>
              <a:t>Faculty of Agriculture, University of Belgrade</a:t>
            </a:r>
            <a:endParaRPr lang="sr-Latn-RS" sz="1600" b="1" dirty="0" smtClean="0">
              <a:solidFill>
                <a:srgbClr val="FFC000"/>
              </a:solidFill>
            </a:endParaRPr>
          </a:p>
          <a:p>
            <a:pPr algn="ctr"/>
            <a:r>
              <a:rPr lang="en-US" sz="1600" b="1" dirty="0" smtClean="0">
                <a:solidFill>
                  <a:srgbClr val="FFC000"/>
                </a:solidFill>
              </a:rPr>
              <a:t>“</a:t>
            </a:r>
            <a:r>
              <a:rPr lang="en-GB" sz="1600" dirty="0" smtClean="0">
                <a:solidFill>
                  <a:srgbClr val="FFC000"/>
                </a:solidFill>
              </a:rPr>
              <a:t>Encouraging </a:t>
            </a:r>
            <a:r>
              <a:rPr lang="en-GB" sz="1600" dirty="0">
                <a:solidFill>
                  <a:srgbClr val="FFC000"/>
                </a:solidFill>
              </a:rPr>
              <a:t>of entrepreneurial way of thinking in the student’s population – </a:t>
            </a:r>
            <a:endParaRPr lang="en-GB" sz="1600" dirty="0" smtClean="0">
              <a:solidFill>
                <a:srgbClr val="FFC000"/>
              </a:solidFill>
            </a:endParaRPr>
          </a:p>
          <a:p>
            <a:pPr algn="ctr"/>
            <a:r>
              <a:rPr lang="en-GB" sz="1600" dirty="0" err="1" smtClean="0">
                <a:solidFill>
                  <a:srgbClr val="FFC000"/>
                </a:solidFill>
              </a:rPr>
              <a:t>EcoTrohelia</a:t>
            </a:r>
            <a:r>
              <a:rPr lang="en-GB" sz="1600" dirty="0" smtClean="0">
                <a:solidFill>
                  <a:srgbClr val="FFC000"/>
                </a:solidFill>
              </a:rPr>
              <a:t> </a:t>
            </a:r>
            <a:r>
              <a:rPr lang="en-GB" sz="1600" dirty="0">
                <a:solidFill>
                  <a:srgbClr val="FFC000"/>
                </a:solidFill>
              </a:rPr>
              <a:t>student’s </a:t>
            </a:r>
            <a:r>
              <a:rPr lang="en-GB" sz="1600" dirty="0" smtClean="0">
                <a:solidFill>
                  <a:srgbClr val="FFC000"/>
                </a:solidFill>
              </a:rPr>
              <a:t>competition</a:t>
            </a:r>
            <a:r>
              <a:rPr lang="en-US" sz="1600" dirty="0" smtClean="0">
                <a:solidFill>
                  <a:srgbClr val="FFC000"/>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chemeClr val="bg1">
              <a:alpha val="51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33400" y="990600"/>
            <a:ext cx="4876800" cy="523220"/>
          </a:xfrm>
          <a:prstGeom prst="rect">
            <a:avLst/>
          </a:prstGeom>
          <a:solidFill>
            <a:schemeClr val="bg2">
              <a:lumMod val="50000"/>
              <a:alpha val="86000"/>
            </a:schemeClr>
          </a:solidFill>
          <a:ln>
            <a:noFill/>
          </a:ln>
          <a:effectLst/>
          <a:scene3d>
            <a:camera prst="orthographicFront">
              <a:rot lat="0" lon="0" rev="0"/>
            </a:camera>
            <a:lightRig rig="balanced" dir="t">
              <a:rot lat="0" lon="0" rev="8700000"/>
            </a:lightRig>
          </a:scene3d>
          <a:sp3d/>
        </p:spPr>
        <p:style>
          <a:lnRef idx="0">
            <a:scrgbClr r="0" g="0" b="0"/>
          </a:lnRef>
          <a:fillRef idx="1003">
            <a:schemeClr val="lt2"/>
          </a:fillRef>
          <a:effectRef idx="0">
            <a:scrgbClr r="0" g="0" b="0"/>
          </a:effectRef>
          <a:fontRef idx="major"/>
        </p:style>
        <p:txBody>
          <a:bodyPr wrap="square" rtlCol="0">
            <a:spAutoFit/>
          </a:bodyPr>
          <a:lstStyle/>
          <a:p>
            <a:r>
              <a:rPr lang="en-US" sz="2800" dirty="0" smtClean="0">
                <a:solidFill>
                  <a:srgbClr val="FFCC66"/>
                </a:solidFill>
              </a:rPr>
              <a:t>Second </a:t>
            </a:r>
            <a:r>
              <a:rPr lang="en-US" sz="2800" dirty="0" err="1" smtClean="0">
                <a:solidFill>
                  <a:srgbClr val="FFCC66"/>
                </a:solidFill>
              </a:rPr>
              <a:t>annoucement</a:t>
            </a:r>
            <a:r>
              <a:rPr lang="en-US" sz="2800" dirty="0" smtClean="0">
                <a:solidFill>
                  <a:srgbClr val="FFCC66"/>
                </a:solidFill>
              </a:rPr>
              <a:t> …</a:t>
            </a:r>
            <a:endParaRPr lang="en-US" sz="2800" dirty="0">
              <a:solidFill>
                <a:srgbClr val="FFCC66"/>
              </a:solidFill>
            </a:endParaRPr>
          </a:p>
        </p:txBody>
      </p:sp>
      <p:sp>
        <p:nvSpPr>
          <p:cNvPr id="9" name="TextBox 8"/>
          <p:cNvSpPr txBox="1"/>
          <p:nvPr/>
        </p:nvSpPr>
        <p:spPr>
          <a:xfrm>
            <a:off x="762000" y="1752600"/>
            <a:ext cx="5334000" cy="523220"/>
          </a:xfrm>
          <a:prstGeom prst="rect">
            <a:avLst/>
          </a:prstGeom>
          <a:solidFill>
            <a:schemeClr val="bg2">
              <a:lumMod val="50000"/>
              <a:alpha val="85000"/>
            </a:schemeClr>
          </a:solidFill>
          <a:ln>
            <a:noFill/>
          </a:ln>
          <a:effectLst/>
          <a:scene3d>
            <a:camera prst="orthographicFront">
              <a:rot lat="0" lon="0" rev="0"/>
            </a:camera>
            <a:lightRig rig="balanced" dir="t">
              <a:rot lat="0" lon="0" rev="8700000"/>
            </a:lightRig>
          </a:scene3d>
          <a:sp3d/>
        </p:spPr>
        <p:style>
          <a:lnRef idx="0">
            <a:scrgbClr r="0" g="0" b="0"/>
          </a:lnRef>
          <a:fillRef idx="1003">
            <a:schemeClr val="lt2"/>
          </a:fillRef>
          <a:effectRef idx="0">
            <a:scrgbClr r="0" g="0" b="0"/>
          </a:effectRef>
          <a:fontRef idx="major"/>
        </p:style>
        <p:txBody>
          <a:bodyPr wrap="square" rtlCol="0">
            <a:spAutoFit/>
          </a:bodyPr>
          <a:lstStyle/>
          <a:p>
            <a:r>
              <a:rPr lang="en-US" sz="2800" dirty="0" smtClean="0">
                <a:solidFill>
                  <a:srgbClr val="FFCC66"/>
                </a:solidFill>
              </a:rPr>
              <a:t>Registration deadline: </a:t>
            </a:r>
            <a:r>
              <a:rPr lang="en-US" dirty="0" smtClean="0">
                <a:solidFill>
                  <a:schemeClr val="bg1"/>
                </a:solidFill>
              </a:rPr>
              <a:t>15</a:t>
            </a:r>
            <a:r>
              <a:rPr lang="en-US" baseline="30000" dirty="0" smtClean="0">
                <a:solidFill>
                  <a:schemeClr val="bg1"/>
                </a:solidFill>
              </a:rPr>
              <a:t>th</a:t>
            </a:r>
            <a:r>
              <a:rPr lang="en-US" dirty="0" smtClean="0">
                <a:solidFill>
                  <a:schemeClr val="bg1"/>
                </a:solidFill>
              </a:rPr>
              <a:t> May 2018.</a:t>
            </a:r>
            <a:endParaRPr lang="en-US" dirty="0">
              <a:solidFill>
                <a:schemeClr val="bg1"/>
              </a:solidFill>
            </a:endParaRPr>
          </a:p>
        </p:txBody>
      </p:sp>
      <p:sp>
        <p:nvSpPr>
          <p:cNvPr id="10" name="TextBox 9"/>
          <p:cNvSpPr txBox="1"/>
          <p:nvPr/>
        </p:nvSpPr>
        <p:spPr>
          <a:xfrm>
            <a:off x="1066800" y="2590800"/>
            <a:ext cx="6858000" cy="523220"/>
          </a:xfrm>
          <a:prstGeom prst="rect">
            <a:avLst/>
          </a:prstGeom>
          <a:solidFill>
            <a:schemeClr val="bg2">
              <a:lumMod val="50000"/>
              <a:alpha val="87000"/>
            </a:schemeClr>
          </a:solidFill>
          <a:ln>
            <a:noFill/>
          </a:ln>
          <a:effectLst/>
          <a:scene3d>
            <a:camera prst="orthographicFront">
              <a:rot lat="0" lon="0" rev="0"/>
            </a:camera>
            <a:lightRig rig="balanced" dir="t">
              <a:rot lat="0" lon="0" rev="8700000"/>
            </a:lightRig>
          </a:scene3d>
          <a:sp3d/>
        </p:spPr>
        <p:style>
          <a:lnRef idx="0">
            <a:scrgbClr r="0" g="0" b="0"/>
          </a:lnRef>
          <a:fillRef idx="1003">
            <a:schemeClr val="lt2"/>
          </a:fillRef>
          <a:effectRef idx="0">
            <a:scrgbClr r="0" g="0" b="0"/>
          </a:effectRef>
          <a:fontRef idx="major"/>
        </p:style>
        <p:txBody>
          <a:bodyPr wrap="square" rtlCol="0">
            <a:spAutoFit/>
          </a:bodyPr>
          <a:lstStyle/>
          <a:p>
            <a:r>
              <a:rPr lang="en-US" sz="2800" dirty="0" smtClean="0">
                <a:solidFill>
                  <a:srgbClr val="FFCC66"/>
                </a:solidFill>
              </a:rPr>
              <a:t>Abstract submission deadline: </a:t>
            </a:r>
            <a:r>
              <a:rPr lang="en-US" dirty="0" smtClean="0">
                <a:solidFill>
                  <a:schemeClr val="bg1"/>
                </a:solidFill>
              </a:rPr>
              <a:t>15</a:t>
            </a:r>
            <a:r>
              <a:rPr lang="en-US" baseline="30000" dirty="0" smtClean="0">
                <a:solidFill>
                  <a:schemeClr val="bg1"/>
                </a:solidFill>
              </a:rPr>
              <a:t>th</a:t>
            </a:r>
            <a:r>
              <a:rPr lang="en-US" dirty="0" smtClean="0">
                <a:solidFill>
                  <a:schemeClr val="bg1"/>
                </a:solidFill>
              </a:rPr>
              <a:t> June 2018. </a:t>
            </a:r>
            <a:endParaRPr lang="en-US" dirty="0">
              <a:solidFill>
                <a:schemeClr val="bg1"/>
              </a:solidFill>
            </a:endParaRPr>
          </a:p>
        </p:txBody>
      </p:sp>
      <p:sp>
        <p:nvSpPr>
          <p:cNvPr id="11" name="TextBox 10"/>
          <p:cNvSpPr txBox="1"/>
          <p:nvPr/>
        </p:nvSpPr>
        <p:spPr>
          <a:xfrm>
            <a:off x="1371600" y="3352800"/>
            <a:ext cx="7086600" cy="523220"/>
          </a:xfrm>
          <a:prstGeom prst="rect">
            <a:avLst/>
          </a:prstGeom>
          <a:solidFill>
            <a:schemeClr val="bg2">
              <a:lumMod val="50000"/>
              <a:alpha val="87000"/>
            </a:schemeClr>
          </a:solidFill>
          <a:ln>
            <a:noFill/>
          </a:ln>
          <a:effectLst/>
          <a:scene3d>
            <a:camera prst="orthographicFront">
              <a:rot lat="0" lon="0" rev="0"/>
            </a:camera>
            <a:lightRig rig="balanced" dir="t">
              <a:rot lat="0" lon="0" rev="8700000"/>
            </a:lightRig>
          </a:scene3d>
          <a:sp3d/>
        </p:spPr>
        <p:style>
          <a:lnRef idx="0">
            <a:scrgbClr r="0" g="0" b="0"/>
          </a:lnRef>
          <a:fillRef idx="1003">
            <a:schemeClr val="lt2"/>
          </a:fillRef>
          <a:effectRef idx="0">
            <a:scrgbClr r="0" g="0" b="0"/>
          </a:effectRef>
          <a:fontRef idx="major"/>
        </p:style>
        <p:txBody>
          <a:bodyPr wrap="square" rtlCol="0">
            <a:spAutoFit/>
          </a:bodyPr>
          <a:lstStyle/>
          <a:p>
            <a:r>
              <a:rPr lang="en-US" sz="2800" dirty="0" smtClean="0">
                <a:solidFill>
                  <a:srgbClr val="FFCC66"/>
                </a:solidFill>
              </a:rPr>
              <a:t>Draft </a:t>
            </a:r>
            <a:r>
              <a:rPr lang="en-US" sz="2800" dirty="0" err="1" smtClean="0">
                <a:solidFill>
                  <a:srgbClr val="FFCC66"/>
                </a:solidFill>
              </a:rPr>
              <a:t>programme</a:t>
            </a:r>
            <a:r>
              <a:rPr lang="en-US" sz="2800" dirty="0" smtClean="0">
                <a:solidFill>
                  <a:srgbClr val="FFCC66"/>
                </a:solidFill>
              </a:rPr>
              <a:t> published: </a:t>
            </a:r>
            <a:r>
              <a:rPr lang="en-US" dirty="0" smtClean="0">
                <a:solidFill>
                  <a:schemeClr val="bg1"/>
                </a:solidFill>
              </a:rPr>
              <a:t>15</a:t>
            </a:r>
            <a:r>
              <a:rPr lang="en-US" baseline="30000" dirty="0" smtClean="0">
                <a:solidFill>
                  <a:schemeClr val="bg1"/>
                </a:solidFill>
              </a:rPr>
              <a:t>th</a:t>
            </a:r>
            <a:r>
              <a:rPr lang="en-US" dirty="0" smtClean="0">
                <a:solidFill>
                  <a:schemeClr val="bg1"/>
                </a:solidFill>
              </a:rPr>
              <a:t> September 2018.</a:t>
            </a:r>
          </a:p>
        </p:txBody>
      </p:sp>
      <p:sp>
        <p:nvSpPr>
          <p:cNvPr id="12" name="TextBox 11"/>
          <p:cNvSpPr txBox="1"/>
          <p:nvPr/>
        </p:nvSpPr>
        <p:spPr>
          <a:xfrm>
            <a:off x="381000" y="5858470"/>
            <a:ext cx="8382000" cy="861774"/>
          </a:xfrm>
          <a:prstGeom prst="rect">
            <a:avLst/>
          </a:prstGeom>
          <a:solidFill>
            <a:schemeClr val="bg2">
              <a:lumMod val="50000"/>
            </a:schemeClr>
          </a:solidFill>
          <a:ln>
            <a:noFill/>
          </a:ln>
          <a:effectLst/>
          <a:scene3d>
            <a:camera prst="orthographicFront">
              <a:rot lat="0" lon="0" rev="0"/>
            </a:camera>
            <a:lightRig rig="balanced" dir="t">
              <a:rot lat="0" lon="0" rev="8700000"/>
            </a:lightRig>
          </a:scene3d>
          <a:sp3d/>
        </p:spPr>
        <p:txBody>
          <a:bodyPr wrap="square" rtlCol="0">
            <a:spAutoFit/>
          </a:bodyPr>
          <a:lstStyle/>
          <a:p>
            <a:pPr algn="just"/>
            <a:r>
              <a:rPr lang="en-US" sz="1600" dirty="0" smtClean="0">
                <a:solidFill>
                  <a:srgbClr val="FFCC66"/>
                </a:solidFill>
                <a:latin typeface="+mj-lt"/>
              </a:rPr>
              <a:t>All the information concerning registration, abstract submision and accommodation will be available on the UNIFood webpage </a:t>
            </a:r>
            <a:r>
              <a:rPr lang="en-US" sz="1600" dirty="0">
                <a:hlinkClick r:id="rId3"/>
              </a:rPr>
              <a:t>http://unifood.rect.bg.ac.rs/</a:t>
            </a:r>
            <a:r>
              <a:rPr lang="en-US" sz="1600" dirty="0" smtClean="0">
                <a:solidFill>
                  <a:srgbClr val="FFCC66"/>
                </a:solidFill>
                <a:latin typeface="+mj-lt"/>
              </a:rPr>
              <a:t>, </a:t>
            </a:r>
            <a:r>
              <a:rPr lang="en-US" sz="1600" dirty="0" smtClean="0">
                <a:solidFill>
                  <a:srgbClr val="FFCC66"/>
                </a:solidFill>
                <a:latin typeface="+mj-lt"/>
              </a:rPr>
              <a:t>or emil: </a:t>
            </a:r>
            <a:r>
              <a:rPr lang="en-US" sz="1600" u="sng" dirty="0" smtClean="0">
                <a:hlinkClick r:id="rId4"/>
              </a:rPr>
              <a:t>unifood@rect.bg.ac.rs</a:t>
            </a:r>
            <a:endParaRPr lang="en-US" sz="1600" dirty="0">
              <a:solidFill>
                <a:srgbClr val="FFCC66"/>
              </a:solidFill>
              <a:latin typeface="+mj-lt"/>
            </a:endParaRPr>
          </a:p>
        </p:txBody>
      </p:sp>
      <p:sp>
        <p:nvSpPr>
          <p:cNvPr id="14" name="Rectangle 13"/>
          <p:cNvSpPr/>
          <p:nvPr/>
        </p:nvSpPr>
        <p:spPr>
          <a:xfrm>
            <a:off x="533400" y="381000"/>
            <a:ext cx="2122632" cy="338554"/>
          </a:xfrm>
          <a:prstGeom prst="rect">
            <a:avLst/>
          </a:prstGeom>
          <a:solidFill>
            <a:schemeClr val="bg2">
              <a:lumMod val="50000"/>
            </a:schemeClr>
          </a:solidFill>
          <a:ln>
            <a:noFill/>
          </a:ln>
          <a:effectLst>
            <a:glow rad="63500">
              <a:schemeClr val="accent1">
                <a:satMod val="175000"/>
                <a:alpha val="40000"/>
              </a:schemeClr>
            </a:glow>
          </a:effectLst>
          <a:scene3d>
            <a:camera prst="orthographicFront">
              <a:rot lat="0" lon="0" rev="0"/>
            </a:camera>
            <a:lightRig rig="balanced" dir="t">
              <a:rot lat="0" lon="0" rev="8700000"/>
            </a:lightRig>
          </a:scene3d>
          <a:sp3d/>
        </p:spPr>
        <p:txBody>
          <a:bodyPr wrap="none">
            <a:spAutoFit/>
          </a:bodyPr>
          <a:lstStyle/>
          <a:p>
            <a:r>
              <a:rPr lang="en-US" sz="1600" b="1" dirty="0" smtClean="0">
                <a:solidFill>
                  <a:schemeClr val="bg1"/>
                </a:solidFill>
                <a:latin typeface="+mj-lt"/>
              </a:rPr>
              <a:t>IMPORTANT DATES</a:t>
            </a:r>
            <a:endParaRPr lang="en-US" sz="1600" b="1" dirty="0">
              <a:solidFill>
                <a:schemeClr val="bg1"/>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two-types-of-wine-1761613_1920.jpg"/>
          <p:cNvPicPr>
            <a:picLocks noChangeAspect="1"/>
          </p:cNvPicPr>
          <p:nvPr/>
        </p:nvPicPr>
        <p:blipFill>
          <a:blip r:embed="rId2" cstate="print"/>
          <a:stretch>
            <a:fillRect/>
          </a:stretch>
        </p:blipFill>
        <p:spPr>
          <a:xfrm>
            <a:off x="0" y="0"/>
            <a:ext cx="9144000" cy="6100763"/>
          </a:xfrm>
          <a:prstGeom prst="rect">
            <a:avLst/>
          </a:prstGeom>
        </p:spPr>
      </p:pic>
      <p:sp>
        <p:nvSpPr>
          <p:cNvPr id="11" name="Rectangle 10"/>
          <p:cNvSpPr/>
          <p:nvPr/>
        </p:nvSpPr>
        <p:spPr bwMode="auto">
          <a:xfrm>
            <a:off x="0" y="0"/>
            <a:ext cx="9144000" cy="7010400"/>
          </a:xfrm>
          <a:prstGeom prst="rect">
            <a:avLst/>
          </a:prstGeom>
          <a:solidFill>
            <a:schemeClr val="bg1">
              <a:alpha val="67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0" y="3429000"/>
            <a:ext cx="9144000" cy="2246769"/>
          </a:xfrm>
          <a:prstGeom prst="rect">
            <a:avLst/>
          </a:prstGeom>
          <a:noFill/>
        </p:spPr>
        <p:txBody>
          <a:bodyPr wrap="square" rtlCol="0">
            <a:spAutoFit/>
          </a:bodyPr>
          <a:lstStyle/>
          <a:p>
            <a:pPr algn="ctr"/>
            <a:r>
              <a:rPr lang="en-US" dirty="0" smtClean="0">
                <a:solidFill>
                  <a:schemeClr val="tx1">
                    <a:lumMod val="95000"/>
                    <a:lumOff val="5000"/>
                  </a:schemeClr>
                </a:solidFill>
                <a:latin typeface="+mj-lt"/>
              </a:rPr>
              <a:t>Registration fees:</a:t>
            </a:r>
          </a:p>
          <a:p>
            <a:pPr algn="ctr"/>
            <a:r>
              <a:rPr lang="en-US" sz="2400" b="1" dirty="0" smtClean="0">
                <a:solidFill>
                  <a:schemeClr val="tx1">
                    <a:lumMod val="95000"/>
                    <a:lumOff val="5000"/>
                  </a:schemeClr>
                </a:solidFill>
                <a:latin typeface="+mj-lt"/>
              </a:rPr>
              <a:t>210 Dinar</a:t>
            </a:r>
            <a:r>
              <a:rPr lang="sr-Latn-RS" sz="2400" b="1" dirty="0" smtClean="0">
                <a:solidFill>
                  <a:schemeClr val="tx1">
                    <a:lumMod val="95000"/>
                    <a:lumOff val="5000"/>
                  </a:schemeClr>
                </a:solidFill>
                <a:latin typeface="+mj-lt"/>
              </a:rPr>
              <a:t>s</a:t>
            </a:r>
            <a:endParaRPr lang="en-US" sz="2400" b="1" dirty="0" smtClean="0">
              <a:solidFill>
                <a:schemeClr val="tx1">
                  <a:lumMod val="95000"/>
                  <a:lumOff val="5000"/>
                </a:schemeClr>
              </a:solidFill>
              <a:latin typeface="+mj-lt"/>
            </a:endParaRPr>
          </a:p>
          <a:p>
            <a:pPr algn="ctr"/>
            <a:r>
              <a:rPr lang="sr-Latn-RS" sz="2400" b="1" dirty="0" smtClean="0">
                <a:solidFill>
                  <a:schemeClr val="tx1">
                    <a:lumMod val="95000"/>
                    <a:lumOff val="5000"/>
                  </a:schemeClr>
                </a:solidFill>
                <a:latin typeface="+mj-lt"/>
              </a:rPr>
              <a:t>2.10 </a:t>
            </a:r>
            <a:r>
              <a:rPr lang="en-US" sz="2400" b="1" dirty="0" smtClean="0">
                <a:solidFill>
                  <a:schemeClr val="tx1">
                    <a:lumMod val="95000"/>
                    <a:lumOff val="5000"/>
                  </a:schemeClr>
                </a:solidFill>
                <a:latin typeface="+mj-lt"/>
              </a:rPr>
              <a:t>E</a:t>
            </a:r>
            <a:r>
              <a:rPr lang="sr-Latn-RS" sz="2400" b="1" dirty="0" smtClean="0">
                <a:solidFill>
                  <a:schemeClr val="tx1">
                    <a:lumMod val="95000"/>
                    <a:lumOff val="5000"/>
                  </a:schemeClr>
                </a:solidFill>
                <a:latin typeface="+mj-lt"/>
              </a:rPr>
              <a:t>uros</a:t>
            </a:r>
          </a:p>
          <a:p>
            <a:pPr algn="ctr"/>
            <a:endParaRPr lang="en-US" sz="2400" b="1" dirty="0" smtClean="0">
              <a:solidFill>
                <a:schemeClr val="tx1">
                  <a:lumMod val="95000"/>
                  <a:lumOff val="5000"/>
                </a:schemeClr>
              </a:solidFill>
              <a:latin typeface="+mj-lt"/>
            </a:endParaRPr>
          </a:p>
          <a:p>
            <a:pPr algn="ctr"/>
            <a:r>
              <a:rPr lang="en-US" sz="1600" b="1" dirty="0" smtClean="0">
                <a:solidFill>
                  <a:schemeClr val="tx1">
                    <a:lumMod val="95000"/>
                    <a:lumOff val="5000"/>
                  </a:schemeClr>
                </a:solidFill>
                <a:latin typeface="+mj-lt"/>
              </a:rPr>
              <a:t>More details could be seen at website of the </a:t>
            </a:r>
            <a:r>
              <a:rPr lang="en-US" sz="1600" b="1" dirty="0" err="1" smtClean="0">
                <a:solidFill>
                  <a:schemeClr val="tx1">
                    <a:lumMod val="95000"/>
                    <a:lumOff val="5000"/>
                  </a:schemeClr>
                </a:solidFill>
                <a:latin typeface="+mj-lt"/>
              </a:rPr>
              <a:t>UNIFood</a:t>
            </a:r>
            <a:r>
              <a:rPr lang="en-US" sz="1600" b="1" dirty="0" smtClean="0">
                <a:solidFill>
                  <a:schemeClr val="tx1">
                    <a:lumMod val="95000"/>
                    <a:lumOff val="5000"/>
                  </a:schemeClr>
                </a:solidFill>
                <a:latin typeface="+mj-lt"/>
              </a:rPr>
              <a:t> conference:</a:t>
            </a:r>
          </a:p>
          <a:p>
            <a:pPr algn="ctr"/>
            <a:r>
              <a:rPr lang="en-US" sz="1600" dirty="0">
                <a:latin typeface="+mj-lt"/>
                <a:hlinkClick r:id="rId3"/>
              </a:rPr>
              <a:t>http://unifood.rect.bg.ac.rs</a:t>
            </a:r>
            <a:r>
              <a:rPr lang="en-US" sz="1600" dirty="0" smtClean="0">
                <a:latin typeface="+mj-lt"/>
                <a:hlinkClick r:id="rId3"/>
              </a:rPr>
              <a:t>/</a:t>
            </a:r>
            <a:endParaRPr lang="en-US" sz="1600" dirty="0" smtClean="0">
              <a:latin typeface="+mj-lt"/>
            </a:endParaRPr>
          </a:p>
          <a:p>
            <a:pPr algn="ctr"/>
            <a:endParaRPr lang="en-US" dirty="0"/>
          </a:p>
        </p:txBody>
      </p:sp>
      <p:sp>
        <p:nvSpPr>
          <p:cNvPr id="6" name="TextBox 5"/>
          <p:cNvSpPr txBox="1"/>
          <p:nvPr/>
        </p:nvSpPr>
        <p:spPr>
          <a:xfrm>
            <a:off x="0" y="5486400"/>
            <a:ext cx="9144000" cy="1015663"/>
          </a:xfrm>
          <a:prstGeom prst="rect">
            <a:avLst/>
          </a:prstGeom>
          <a:noFill/>
        </p:spPr>
        <p:txBody>
          <a:bodyPr wrap="square" rtlCol="0">
            <a:spAutoFit/>
          </a:bodyPr>
          <a:lstStyle/>
          <a:p>
            <a:pPr algn="ctr"/>
            <a:r>
              <a:rPr lang="en-US" dirty="0" smtClean="0">
                <a:solidFill>
                  <a:schemeClr val="tx1">
                    <a:lumMod val="95000"/>
                    <a:lumOff val="5000"/>
                  </a:schemeClr>
                </a:solidFill>
                <a:latin typeface="+mj-lt"/>
              </a:rPr>
              <a:t>Official language:</a:t>
            </a:r>
          </a:p>
          <a:p>
            <a:pPr algn="ctr"/>
            <a:r>
              <a:rPr lang="en-US" sz="2400" b="1" dirty="0" smtClean="0">
                <a:solidFill>
                  <a:schemeClr val="tx1">
                    <a:lumMod val="95000"/>
                    <a:lumOff val="5000"/>
                  </a:schemeClr>
                </a:solidFill>
                <a:latin typeface="+mj-lt"/>
              </a:rPr>
              <a:t>Serbian  |   English</a:t>
            </a:r>
          </a:p>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3936</TotalTime>
  <Words>1130</Words>
  <Application>Microsoft Office PowerPoint</Application>
  <PresentationFormat>On-screen Show (4:3)</PresentationFormat>
  <Paragraphs>128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Conference venue University of Belgrade Rectory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Mirjana Pesic</dc:creator>
  <cp:lastModifiedBy>Mikologija</cp:lastModifiedBy>
  <cp:revision>258</cp:revision>
  <cp:lastPrinted>1601-01-01T00:00:00Z</cp:lastPrinted>
  <dcterms:created xsi:type="dcterms:W3CDTF">1601-01-01T00:00:00Z</dcterms:created>
  <dcterms:modified xsi:type="dcterms:W3CDTF">2018-04-16T11:11:13Z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